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666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SQL Murder Mystery: Who Killed the CEO?</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Solving a corporate murder using SQL data analysis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564481"/>
          </a:xfrm>
          <a:prstGeom prst="rect">
            <a:avLst/>
          </a:prstGeom>
        </p:spPr>
      </p:pic>
      <p:sp>
        <p:nvSpPr>
          <p:cNvPr id="3" name="Text 0"/>
          <p:cNvSpPr/>
          <p:nvPr/>
        </p:nvSpPr>
        <p:spPr>
          <a:xfrm>
            <a:off x="438031" y="2008465"/>
            <a:ext cx="3128963" cy="391120"/>
          </a:xfrm>
          <a:prstGeom prst="rect">
            <a:avLst/>
          </a:prstGeom>
          <a:noFill/>
          <a:ln/>
        </p:spPr>
        <p:txBody>
          <a:bodyPr wrap="none" lIns="0" tIns="0" rIns="0" bIns="0" rtlCol="0" anchor="t"/>
          <a:lstStyle/>
          <a:p>
            <a:pPr marL="0" indent="0" algn="l">
              <a:lnSpc>
                <a:spcPts val="3050"/>
              </a:lnSpc>
              <a:buNone/>
            </a:pPr>
            <a:r>
              <a:rPr lang="en-US" sz="2450" b="1" dirty="0">
                <a:solidFill>
                  <a:srgbClr val="000000"/>
                </a:solidFill>
                <a:latin typeface="Inter Bold" pitchFamily="34" charset="0"/>
                <a:ea typeface="Inter Bold" pitchFamily="34" charset="-122"/>
                <a:cs typeface="Inter Bold" pitchFamily="34" charset="-120"/>
              </a:rPr>
              <a:t>Final Verdict</a:t>
            </a:r>
            <a:endParaRPr lang="en-US" sz="2450" dirty="0"/>
          </a:p>
        </p:txBody>
      </p:sp>
      <p:sp>
        <p:nvSpPr>
          <p:cNvPr id="4" name="Text 1"/>
          <p:cNvSpPr/>
          <p:nvPr/>
        </p:nvSpPr>
        <p:spPr>
          <a:xfrm>
            <a:off x="438031" y="2587228"/>
            <a:ext cx="13754338" cy="200144"/>
          </a:xfrm>
          <a:prstGeom prst="rect">
            <a:avLst/>
          </a:prstGeom>
          <a:noFill/>
          <a:ln/>
        </p:spPr>
        <p:txBody>
          <a:bodyPr wrap="none" lIns="0" tIns="0" rIns="0" bIns="0" rtlCol="0" anchor="t"/>
          <a:lstStyle/>
          <a:p>
            <a:pPr marL="0" indent="0" algn="l">
              <a:lnSpc>
                <a:spcPts val="1550"/>
              </a:lnSpc>
              <a:buNone/>
            </a:pPr>
            <a:r>
              <a:rPr lang="en-US" sz="950" dirty="0">
                <a:solidFill>
                  <a:srgbClr val="272525"/>
                </a:solidFill>
                <a:latin typeface="Inter" pitchFamily="34" charset="0"/>
                <a:ea typeface="Inter" pitchFamily="34" charset="-122"/>
                <a:cs typeface="Inter" pitchFamily="34" charset="-120"/>
              </a:rPr>
              <a:t>By combining all database tables using strategic SQL joins, we identified the only person whose digital footprint matched every critical piece of evidence: </a:t>
            </a:r>
            <a:r>
              <a:rPr lang="en-US" sz="950" b="1" dirty="0">
                <a:solidFill>
                  <a:srgbClr val="272525"/>
                </a:solidFill>
                <a:latin typeface="Inter" pitchFamily="34" charset="0"/>
                <a:ea typeface="Inter" pitchFamily="34" charset="-122"/>
                <a:cs typeface="Inter" pitchFamily="34" charset="-120"/>
              </a:rPr>
              <a:t>room access</a:t>
            </a:r>
            <a:r>
              <a:rPr lang="en-US" sz="950" dirty="0">
                <a:solidFill>
                  <a:srgbClr val="272525"/>
                </a:solidFill>
                <a:latin typeface="Inter" pitchFamily="34" charset="0"/>
                <a:ea typeface="Inter" pitchFamily="34" charset="-122"/>
                <a:cs typeface="Inter" pitchFamily="34" charset="-120"/>
              </a:rPr>
              <a:t>, </a:t>
            </a:r>
            <a:r>
              <a:rPr lang="en-US" sz="950" b="1" dirty="0">
                <a:solidFill>
                  <a:srgbClr val="272525"/>
                </a:solidFill>
                <a:latin typeface="Inter" pitchFamily="34" charset="0"/>
                <a:ea typeface="Inter" pitchFamily="34" charset="-122"/>
                <a:cs typeface="Inter" pitchFamily="34" charset="-120"/>
              </a:rPr>
              <a:t>call records</a:t>
            </a:r>
            <a:r>
              <a:rPr lang="en-US" sz="950" dirty="0">
                <a:solidFill>
                  <a:srgbClr val="272525"/>
                </a:solidFill>
                <a:latin typeface="Inter" pitchFamily="34" charset="0"/>
                <a:ea typeface="Inter" pitchFamily="34" charset="-122"/>
                <a:cs typeface="Inter" pitchFamily="34" charset="-120"/>
              </a:rPr>
              <a:t>, and </a:t>
            </a:r>
            <a:r>
              <a:rPr lang="en-US" sz="950" b="1" dirty="0">
                <a:solidFill>
                  <a:srgbClr val="272525"/>
                </a:solidFill>
                <a:latin typeface="Inter" pitchFamily="34" charset="0"/>
                <a:ea typeface="Inter" pitchFamily="34" charset="-122"/>
                <a:cs typeface="Inter" pitchFamily="34" charset="-120"/>
              </a:rPr>
              <a:t>false alibi</a:t>
            </a:r>
            <a:r>
              <a:rPr lang="en-US" sz="950" dirty="0">
                <a:solidFill>
                  <a:srgbClr val="272525"/>
                </a:solidFill>
                <a:latin typeface="Inter" pitchFamily="34" charset="0"/>
                <a:ea typeface="Inter" pitchFamily="34" charset="-122"/>
                <a:cs typeface="Inter" pitchFamily="34" charset="-120"/>
              </a:rPr>
              <a:t>.</a:t>
            </a:r>
            <a:endParaRPr lang="en-US" sz="950" dirty="0"/>
          </a:p>
        </p:txBody>
      </p:sp>
      <p:pic>
        <p:nvPicPr>
          <p:cNvPr id="5" name="Image 1" descr="preencoded.png"/>
          <p:cNvPicPr>
            <a:picLocks noChangeAspect="1"/>
          </p:cNvPicPr>
          <p:nvPr/>
        </p:nvPicPr>
        <p:blipFill>
          <a:blip r:embed="rId4"/>
          <a:stretch>
            <a:fillRect/>
          </a:stretch>
        </p:blipFill>
        <p:spPr>
          <a:xfrm>
            <a:off x="438031" y="2928104"/>
            <a:ext cx="5799058" cy="3261955"/>
          </a:xfrm>
          <a:prstGeom prst="rect">
            <a:avLst/>
          </a:prstGeom>
        </p:spPr>
      </p:pic>
      <p:sp>
        <p:nvSpPr>
          <p:cNvPr id="6" name="Text 2"/>
          <p:cNvSpPr/>
          <p:nvPr/>
        </p:nvSpPr>
        <p:spPr>
          <a:xfrm>
            <a:off x="625673" y="6518434"/>
            <a:ext cx="13566696" cy="1079421"/>
          </a:xfrm>
          <a:prstGeom prst="rect">
            <a:avLst/>
          </a:prstGeom>
          <a:noFill/>
          <a:ln/>
        </p:spPr>
        <p:txBody>
          <a:bodyPr wrap="squar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In the end, the data exposed the truth. The killer was David Kumar.</a:t>
            </a:r>
            <a:endParaRPr lang="en-US" sz="3400" dirty="0"/>
          </a:p>
        </p:txBody>
      </p:sp>
      <p:sp>
        <p:nvSpPr>
          <p:cNvPr id="7" name="Shape 3"/>
          <p:cNvSpPr/>
          <p:nvPr/>
        </p:nvSpPr>
        <p:spPr>
          <a:xfrm>
            <a:off x="438031" y="6330791"/>
            <a:ext cx="15240" cy="1454706"/>
          </a:xfrm>
          <a:prstGeom prst="rect">
            <a:avLst/>
          </a:prstGeom>
          <a:solidFill>
            <a:srgbClr val="4950BC"/>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0306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Case Overview</a:t>
            </a:r>
            <a:endParaRPr lang="en-US" sz="4450" dirty="0"/>
          </a:p>
        </p:txBody>
      </p:sp>
      <p:sp>
        <p:nvSpPr>
          <p:cNvPr id="4" name="Shape 1"/>
          <p:cNvSpPr/>
          <p:nvPr/>
        </p:nvSpPr>
        <p:spPr>
          <a:xfrm>
            <a:off x="793790" y="1752005"/>
            <a:ext cx="3664744" cy="2955250"/>
          </a:xfrm>
          <a:prstGeom prst="roundRect">
            <a:avLst>
              <a:gd name="adj" fmla="val 3224"/>
            </a:avLst>
          </a:prstGeom>
          <a:solidFill>
            <a:srgbClr val="DADBF1"/>
          </a:solidFill>
          <a:ln w="7620">
            <a:solidFill>
              <a:srgbClr val="C0C1D7"/>
            </a:solidFill>
            <a:prstDash val="solid"/>
          </a:ln>
        </p:spPr>
      </p:sp>
      <p:sp>
        <p:nvSpPr>
          <p:cNvPr id="5" name="Shape 2"/>
          <p:cNvSpPr/>
          <p:nvPr/>
        </p:nvSpPr>
        <p:spPr>
          <a:xfrm>
            <a:off x="1028224" y="1986439"/>
            <a:ext cx="680442" cy="680442"/>
          </a:xfrm>
          <a:prstGeom prst="roundRect">
            <a:avLst>
              <a:gd name="adj" fmla="val 13436980"/>
            </a:avLst>
          </a:prstGeom>
          <a:solidFill>
            <a:srgbClr val="4950BC"/>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390" y="2173486"/>
            <a:ext cx="306110" cy="306110"/>
          </a:xfrm>
          <a:prstGeom prst="rect">
            <a:avLst/>
          </a:prstGeom>
        </p:spPr>
      </p:pic>
      <p:sp>
        <p:nvSpPr>
          <p:cNvPr id="7" name="Text 3"/>
          <p:cNvSpPr/>
          <p:nvPr/>
        </p:nvSpPr>
        <p:spPr>
          <a:xfrm>
            <a:off x="1028224" y="289369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Date of Incident</a:t>
            </a:r>
            <a:endParaRPr lang="en-US" sz="2200" dirty="0"/>
          </a:p>
        </p:txBody>
      </p:sp>
      <p:sp>
        <p:nvSpPr>
          <p:cNvPr id="8" name="Text 4"/>
          <p:cNvSpPr/>
          <p:nvPr/>
        </p:nvSpPr>
        <p:spPr>
          <a:xfrm>
            <a:off x="1028224" y="3384113"/>
            <a:ext cx="3195876" cy="1088708"/>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October 15, 2025</a:t>
            </a:r>
            <a:r>
              <a:rPr lang="en-US" sz="1750" dirty="0">
                <a:solidFill>
                  <a:srgbClr val="272525"/>
                </a:solidFill>
                <a:latin typeface="Inter" pitchFamily="34" charset="0"/>
                <a:ea typeface="Inter" pitchFamily="34" charset="-122"/>
                <a:cs typeface="Inter" pitchFamily="34" charset="-120"/>
              </a:rPr>
              <a:t> — TechNova's CEO found dead in his office at 9:00 PM</a:t>
            </a:r>
            <a:endParaRPr lang="en-US" sz="1750" dirty="0"/>
          </a:p>
        </p:txBody>
      </p:sp>
      <p:sp>
        <p:nvSpPr>
          <p:cNvPr id="9" name="Shape 5"/>
          <p:cNvSpPr/>
          <p:nvPr/>
        </p:nvSpPr>
        <p:spPr>
          <a:xfrm>
            <a:off x="4685348" y="1752005"/>
            <a:ext cx="3664863" cy="2955250"/>
          </a:xfrm>
          <a:prstGeom prst="roundRect">
            <a:avLst>
              <a:gd name="adj" fmla="val 3224"/>
            </a:avLst>
          </a:prstGeom>
          <a:solidFill>
            <a:srgbClr val="DADBF1"/>
          </a:solidFill>
          <a:ln w="7620">
            <a:solidFill>
              <a:srgbClr val="C0C1D7"/>
            </a:solidFill>
            <a:prstDash val="solid"/>
          </a:ln>
        </p:spPr>
      </p:sp>
      <p:sp>
        <p:nvSpPr>
          <p:cNvPr id="10" name="Shape 6"/>
          <p:cNvSpPr/>
          <p:nvPr/>
        </p:nvSpPr>
        <p:spPr>
          <a:xfrm>
            <a:off x="4919782" y="1986439"/>
            <a:ext cx="680442" cy="680442"/>
          </a:xfrm>
          <a:prstGeom prst="roundRect">
            <a:avLst>
              <a:gd name="adj" fmla="val 13436980"/>
            </a:avLst>
          </a:prstGeom>
          <a:solidFill>
            <a:srgbClr val="4950BC"/>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6948" y="2173486"/>
            <a:ext cx="306110" cy="306110"/>
          </a:xfrm>
          <a:prstGeom prst="rect">
            <a:avLst/>
          </a:prstGeom>
        </p:spPr>
      </p:pic>
      <p:sp>
        <p:nvSpPr>
          <p:cNvPr id="12" name="Text 7"/>
          <p:cNvSpPr/>
          <p:nvPr/>
        </p:nvSpPr>
        <p:spPr>
          <a:xfrm>
            <a:off x="4919782" y="2893695"/>
            <a:ext cx="293155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Investigation Method</a:t>
            </a:r>
            <a:endParaRPr lang="en-US" sz="2200" dirty="0"/>
          </a:p>
        </p:txBody>
      </p:sp>
      <p:sp>
        <p:nvSpPr>
          <p:cNvPr id="13" name="Text 8"/>
          <p:cNvSpPr/>
          <p:nvPr/>
        </p:nvSpPr>
        <p:spPr>
          <a:xfrm>
            <a:off x="4919782" y="3384113"/>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entire investigation relies solely on </a:t>
            </a:r>
            <a:r>
              <a:rPr lang="en-US" sz="1750" b="1" dirty="0">
                <a:solidFill>
                  <a:srgbClr val="272525"/>
                </a:solidFill>
                <a:latin typeface="Inter" pitchFamily="34" charset="0"/>
                <a:ea typeface="Inter" pitchFamily="34" charset="-122"/>
                <a:cs typeface="Inter" pitchFamily="34" charset="-120"/>
              </a:rPr>
              <a:t>SQL queries</a:t>
            </a:r>
            <a:r>
              <a:rPr lang="en-US" sz="1750" dirty="0">
                <a:solidFill>
                  <a:srgbClr val="272525"/>
                </a:solidFill>
                <a:latin typeface="Inter" pitchFamily="34" charset="0"/>
                <a:ea typeface="Inter" pitchFamily="34" charset="-122"/>
                <a:cs typeface="Inter" pitchFamily="34" charset="-120"/>
              </a:rPr>
              <a:t> to uncover the truth</a:t>
            </a:r>
            <a:endParaRPr lang="en-US" sz="1750" dirty="0"/>
          </a:p>
        </p:txBody>
      </p:sp>
      <p:sp>
        <p:nvSpPr>
          <p:cNvPr id="14" name="Shape 9"/>
          <p:cNvSpPr/>
          <p:nvPr/>
        </p:nvSpPr>
        <p:spPr>
          <a:xfrm>
            <a:off x="793790" y="4934069"/>
            <a:ext cx="7556421" cy="2592348"/>
          </a:xfrm>
          <a:prstGeom prst="roundRect">
            <a:avLst>
              <a:gd name="adj" fmla="val 3675"/>
            </a:avLst>
          </a:prstGeom>
          <a:solidFill>
            <a:srgbClr val="DADBF1"/>
          </a:solidFill>
          <a:ln w="7620">
            <a:solidFill>
              <a:srgbClr val="C0C1D7"/>
            </a:solidFill>
            <a:prstDash val="solid"/>
          </a:ln>
        </p:spPr>
      </p:sp>
      <p:sp>
        <p:nvSpPr>
          <p:cNvPr id="15" name="Shape 10"/>
          <p:cNvSpPr/>
          <p:nvPr/>
        </p:nvSpPr>
        <p:spPr>
          <a:xfrm>
            <a:off x="1028224" y="5168503"/>
            <a:ext cx="680442" cy="680442"/>
          </a:xfrm>
          <a:prstGeom prst="roundRect">
            <a:avLst>
              <a:gd name="adj" fmla="val 13436980"/>
            </a:avLst>
          </a:prstGeom>
          <a:solidFill>
            <a:srgbClr val="4950BC"/>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5390" y="5355550"/>
            <a:ext cx="306110" cy="306110"/>
          </a:xfrm>
          <a:prstGeom prst="rect">
            <a:avLst/>
          </a:prstGeom>
        </p:spPr>
      </p:pic>
      <p:sp>
        <p:nvSpPr>
          <p:cNvPr id="17" name="Text 11"/>
          <p:cNvSpPr/>
          <p:nvPr/>
        </p:nvSpPr>
        <p:spPr>
          <a:xfrm>
            <a:off x="1028224" y="607575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Data Sources</a:t>
            </a:r>
            <a:endParaRPr lang="en-US" sz="2200" dirty="0"/>
          </a:p>
        </p:txBody>
      </p:sp>
      <p:sp>
        <p:nvSpPr>
          <p:cNvPr id="18" name="Text 12"/>
          <p:cNvSpPr/>
          <p:nvPr/>
        </p:nvSpPr>
        <p:spPr>
          <a:xfrm>
            <a:off x="1028224" y="6566178"/>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Keycard logs, call records, employee alibis, forensic evidence, and HR databases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5593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The Hidden Story</a:t>
            </a:r>
            <a:endParaRPr lang="en-US" sz="4450" dirty="0"/>
          </a:p>
        </p:txBody>
      </p:sp>
      <p:sp>
        <p:nvSpPr>
          <p:cNvPr id="4" name="Text 1"/>
          <p:cNvSpPr/>
          <p:nvPr/>
        </p:nvSpPr>
        <p:spPr>
          <a:xfrm>
            <a:off x="6620351" y="3060025"/>
            <a:ext cx="7216259" cy="1814513"/>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David Kumar</a:t>
            </a:r>
            <a:r>
              <a:rPr lang="en-US" sz="1750" dirty="0">
                <a:solidFill>
                  <a:srgbClr val="272525"/>
                </a:solidFill>
                <a:latin typeface="Inter" pitchFamily="34" charset="0"/>
                <a:ea typeface="Inter" pitchFamily="34" charset="-122"/>
                <a:cs typeface="Inter" pitchFamily="34" charset="-120"/>
              </a:rPr>
              <a:t>, a talented DevOps engineer, discovered a critical flaw in the CEO's new AI project. His warnings were ignored, his work was stolen, and the CEO planned to fire him. Driven by betrayal and fear, David confronted the CEO — and the situation turned fatal.</a:t>
            </a:r>
            <a:endParaRPr lang="en-US" sz="1750" dirty="0"/>
          </a:p>
        </p:txBody>
      </p:sp>
      <p:sp>
        <p:nvSpPr>
          <p:cNvPr id="5" name="Shape 2"/>
          <p:cNvSpPr/>
          <p:nvPr/>
        </p:nvSpPr>
        <p:spPr>
          <a:xfrm>
            <a:off x="6280190" y="2804874"/>
            <a:ext cx="30480" cy="2324814"/>
          </a:xfrm>
          <a:prstGeom prst="rect">
            <a:avLst/>
          </a:prstGeom>
          <a:solidFill>
            <a:srgbClr val="4950BC"/>
          </a:solidFill>
          <a:ln/>
        </p:spPr>
      </p:sp>
      <p:sp>
        <p:nvSpPr>
          <p:cNvPr id="6" name="Text 3"/>
          <p:cNvSpPr/>
          <p:nvPr/>
        </p:nvSpPr>
        <p:spPr>
          <a:xfrm>
            <a:off x="6280190" y="5384840"/>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Behind every crime lies a motive. Understanding the human story helps us interpret the digital evidence that will ultimately reveal the killer.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92919" y="617339"/>
            <a:ext cx="3520797" cy="440055"/>
          </a:xfrm>
          <a:prstGeom prst="rect">
            <a:avLst/>
          </a:prstGeom>
          <a:noFill/>
          <a:ln/>
        </p:spPr>
        <p:txBody>
          <a:bodyPr wrap="none" lIns="0" tIns="0" rIns="0" bIns="0" rtlCol="0" anchor="t"/>
          <a:lstStyle/>
          <a:p>
            <a:pPr marL="0" indent="0" algn="l">
              <a:lnSpc>
                <a:spcPts val="3450"/>
              </a:lnSpc>
              <a:buNone/>
            </a:pPr>
            <a:r>
              <a:rPr lang="en-US" sz="2750" b="1" dirty="0">
                <a:solidFill>
                  <a:srgbClr val="000000"/>
                </a:solidFill>
                <a:latin typeface="Inter Bold" pitchFamily="34" charset="0"/>
                <a:ea typeface="Inter Bold" pitchFamily="34" charset="-122"/>
                <a:cs typeface="Inter Bold" pitchFamily="34" charset="-120"/>
              </a:rPr>
              <a:t>Database Structure</a:t>
            </a:r>
            <a:endParaRPr lang="en-US" sz="2750" dirty="0"/>
          </a:p>
        </p:txBody>
      </p:sp>
      <p:sp>
        <p:nvSpPr>
          <p:cNvPr id="3" name="Text 1"/>
          <p:cNvSpPr/>
          <p:nvPr/>
        </p:nvSpPr>
        <p:spPr>
          <a:xfrm>
            <a:off x="492919" y="1338977"/>
            <a:ext cx="13644563" cy="225266"/>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Five interconnected tables hold the key to solving this corporate murder mystery. Each database contains crucial forensic evidence waiting to be uncovered through strategic SQL queries.</a:t>
            </a:r>
            <a:endParaRPr lang="en-US" sz="1100" dirty="0"/>
          </a:p>
        </p:txBody>
      </p:sp>
      <p:pic>
        <p:nvPicPr>
          <p:cNvPr id="4" name="Image 0" descr="preencoded.png"/>
          <p:cNvPicPr>
            <a:picLocks noChangeAspect="1"/>
          </p:cNvPicPr>
          <p:nvPr/>
        </p:nvPicPr>
        <p:blipFill>
          <a:blip r:embed="rId3"/>
          <a:stretch>
            <a:fillRect/>
          </a:stretch>
        </p:blipFill>
        <p:spPr>
          <a:xfrm>
            <a:off x="492919" y="1722596"/>
            <a:ext cx="6525220" cy="3670340"/>
          </a:xfrm>
          <a:prstGeom prst="rect">
            <a:avLst/>
          </a:prstGeom>
        </p:spPr>
      </p:pic>
      <p:sp>
        <p:nvSpPr>
          <p:cNvPr id="5" name="Text 2"/>
          <p:cNvSpPr/>
          <p:nvPr/>
        </p:nvSpPr>
        <p:spPr>
          <a:xfrm>
            <a:off x="492919" y="5551289"/>
            <a:ext cx="140732" cy="17597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Light" pitchFamily="34" charset="0"/>
                <a:ea typeface="Inter Light" pitchFamily="34" charset="-122"/>
                <a:cs typeface="Inter Light" pitchFamily="34" charset="-120"/>
              </a:rPr>
              <a:t>01</a:t>
            </a:r>
            <a:endParaRPr lang="en-US" sz="1100" dirty="0"/>
          </a:p>
        </p:txBody>
      </p:sp>
      <p:sp>
        <p:nvSpPr>
          <p:cNvPr id="6" name="Shape 3"/>
          <p:cNvSpPr/>
          <p:nvPr/>
        </p:nvSpPr>
        <p:spPr>
          <a:xfrm>
            <a:off x="492919" y="5775246"/>
            <a:ext cx="4454366" cy="15240"/>
          </a:xfrm>
          <a:prstGeom prst="rect">
            <a:avLst/>
          </a:prstGeom>
          <a:solidFill>
            <a:srgbClr val="4950BC"/>
          </a:solidFill>
          <a:ln/>
        </p:spPr>
      </p:sp>
      <p:sp>
        <p:nvSpPr>
          <p:cNvPr id="7" name="Text 4"/>
          <p:cNvSpPr/>
          <p:nvPr/>
        </p:nvSpPr>
        <p:spPr>
          <a:xfrm>
            <a:off x="492919" y="5876092"/>
            <a:ext cx="1760339" cy="220028"/>
          </a:xfrm>
          <a:prstGeom prst="rect">
            <a:avLst/>
          </a:prstGeom>
          <a:noFill/>
          <a:ln/>
        </p:spPr>
        <p:txBody>
          <a:bodyPr wrap="none" lIns="0" tIns="0" rIns="0" bIns="0" rtlCol="0" anchor="t"/>
          <a:lstStyle/>
          <a:p>
            <a:pPr marL="0" indent="0" algn="l">
              <a:lnSpc>
                <a:spcPts val="1700"/>
              </a:lnSpc>
              <a:buNone/>
            </a:pPr>
            <a:r>
              <a:rPr lang="en-US" sz="1350" b="1" dirty="0">
                <a:solidFill>
                  <a:srgbClr val="272525"/>
                </a:solidFill>
                <a:latin typeface="Inter Bold" pitchFamily="34" charset="0"/>
                <a:ea typeface="Inter Bold" pitchFamily="34" charset="-122"/>
                <a:cs typeface="Inter Bold" pitchFamily="34" charset="-120"/>
              </a:rPr>
              <a:t>employees</a:t>
            </a:r>
            <a:endParaRPr lang="en-US" sz="1350" dirty="0"/>
          </a:p>
        </p:txBody>
      </p:sp>
      <p:sp>
        <p:nvSpPr>
          <p:cNvPr id="8" name="Text 5"/>
          <p:cNvSpPr/>
          <p:nvPr/>
        </p:nvSpPr>
        <p:spPr>
          <a:xfrm>
            <a:off x="492919" y="6180534"/>
            <a:ext cx="4454366" cy="225266"/>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Personnel records, departments, and contact information</a:t>
            </a:r>
            <a:endParaRPr lang="en-US" sz="1100" dirty="0"/>
          </a:p>
        </p:txBody>
      </p:sp>
      <p:sp>
        <p:nvSpPr>
          <p:cNvPr id="9" name="Text 6"/>
          <p:cNvSpPr/>
          <p:nvPr/>
        </p:nvSpPr>
        <p:spPr>
          <a:xfrm>
            <a:off x="5088017" y="5551289"/>
            <a:ext cx="140732" cy="17597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Light" pitchFamily="34" charset="0"/>
                <a:ea typeface="Inter Light" pitchFamily="34" charset="-122"/>
                <a:cs typeface="Inter Light" pitchFamily="34" charset="-120"/>
              </a:rPr>
              <a:t>02</a:t>
            </a:r>
            <a:endParaRPr lang="en-US" sz="1100" dirty="0"/>
          </a:p>
        </p:txBody>
      </p:sp>
      <p:sp>
        <p:nvSpPr>
          <p:cNvPr id="10" name="Shape 7"/>
          <p:cNvSpPr/>
          <p:nvPr/>
        </p:nvSpPr>
        <p:spPr>
          <a:xfrm>
            <a:off x="5088017" y="5775246"/>
            <a:ext cx="4454366" cy="15240"/>
          </a:xfrm>
          <a:prstGeom prst="rect">
            <a:avLst/>
          </a:prstGeom>
          <a:solidFill>
            <a:srgbClr val="4950BC"/>
          </a:solidFill>
          <a:ln/>
        </p:spPr>
      </p:sp>
      <p:sp>
        <p:nvSpPr>
          <p:cNvPr id="11" name="Text 8"/>
          <p:cNvSpPr/>
          <p:nvPr/>
        </p:nvSpPr>
        <p:spPr>
          <a:xfrm>
            <a:off x="5088017" y="5876092"/>
            <a:ext cx="1760339" cy="220028"/>
          </a:xfrm>
          <a:prstGeom prst="rect">
            <a:avLst/>
          </a:prstGeom>
          <a:noFill/>
          <a:ln/>
        </p:spPr>
        <p:txBody>
          <a:bodyPr wrap="none" lIns="0" tIns="0" rIns="0" bIns="0" rtlCol="0" anchor="t"/>
          <a:lstStyle/>
          <a:p>
            <a:pPr marL="0" indent="0" algn="l">
              <a:lnSpc>
                <a:spcPts val="1700"/>
              </a:lnSpc>
              <a:buNone/>
            </a:pPr>
            <a:r>
              <a:rPr lang="en-US" sz="1350" b="1" dirty="0">
                <a:solidFill>
                  <a:srgbClr val="272525"/>
                </a:solidFill>
                <a:latin typeface="Inter Bold" pitchFamily="34" charset="0"/>
                <a:ea typeface="Inter Bold" pitchFamily="34" charset="-122"/>
                <a:cs typeface="Inter Bold" pitchFamily="34" charset="-120"/>
              </a:rPr>
              <a:t>keycard_logs</a:t>
            </a:r>
            <a:endParaRPr lang="en-US" sz="1350" dirty="0"/>
          </a:p>
        </p:txBody>
      </p:sp>
      <p:sp>
        <p:nvSpPr>
          <p:cNvPr id="12" name="Text 9"/>
          <p:cNvSpPr/>
          <p:nvPr/>
        </p:nvSpPr>
        <p:spPr>
          <a:xfrm>
            <a:off x="5088017" y="6180534"/>
            <a:ext cx="4454366" cy="225266"/>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Every room entry and exit with precise timestamps</a:t>
            </a:r>
            <a:endParaRPr lang="en-US" sz="1100" dirty="0"/>
          </a:p>
        </p:txBody>
      </p:sp>
      <p:sp>
        <p:nvSpPr>
          <p:cNvPr id="13" name="Text 10"/>
          <p:cNvSpPr/>
          <p:nvPr/>
        </p:nvSpPr>
        <p:spPr>
          <a:xfrm>
            <a:off x="9683115" y="5551289"/>
            <a:ext cx="140732" cy="17597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Light" pitchFamily="34" charset="0"/>
                <a:ea typeface="Inter Light" pitchFamily="34" charset="-122"/>
                <a:cs typeface="Inter Light" pitchFamily="34" charset="-120"/>
              </a:rPr>
              <a:t>03</a:t>
            </a:r>
            <a:endParaRPr lang="en-US" sz="1100" dirty="0"/>
          </a:p>
        </p:txBody>
      </p:sp>
      <p:sp>
        <p:nvSpPr>
          <p:cNvPr id="14" name="Shape 11"/>
          <p:cNvSpPr/>
          <p:nvPr/>
        </p:nvSpPr>
        <p:spPr>
          <a:xfrm>
            <a:off x="9683115" y="5775246"/>
            <a:ext cx="4454366" cy="15240"/>
          </a:xfrm>
          <a:prstGeom prst="rect">
            <a:avLst/>
          </a:prstGeom>
          <a:solidFill>
            <a:srgbClr val="4950BC"/>
          </a:solidFill>
          <a:ln/>
        </p:spPr>
      </p:sp>
      <p:sp>
        <p:nvSpPr>
          <p:cNvPr id="15" name="Text 12"/>
          <p:cNvSpPr/>
          <p:nvPr/>
        </p:nvSpPr>
        <p:spPr>
          <a:xfrm>
            <a:off x="9683115" y="5876092"/>
            <a:ext cx="1760339" cy="220028"/>
          </a:xfrm>
          <a:prstGeom prst="rect">
            <a:avLst/>
          </a:prstGeom>
          <a:noFill/>
          <a:ln/>
        </p:spPr>
        <p:txBody>
          <a:bodyPr wrap="none" lIns="0" tIns="0" rIns="0" bIns="0" rtlCol="0" anchor="t"/>
          <a:lstStyle/>
          <a:p>
            <a:pPr marL="0" indent="0" algn="l">
              <a:lnSpc>
                <a:spcPts val="1700"/>
              </a:lnSpc>
              <a:buNone/>
            </a:pPr>
            <a:r>
              <a:rPr lang="en-US" sz="1350" b="1" dirty="0">
                <a:solidFill>
                  <a:srgbClr val="272525"/>
                </a:solidFill>
                <a:latin typeface="Inter Bold" pitchFamily="34" charset="0"/>
                <a:ea typeface="Inter Bold" pitchFamily="34" charset="-122"/>
                <a:cs typeface="Inter Bold" pitchFamily="34" charset="-120"/>
              </a:rPr>
              <a:t>calls</a:t>
            </a:r>
            <a:endParaRPr lang="en-US" sz="1350" dirty="0"/>
          </a:p>
        </p:txBody>
      </p:sp>
      <p:sp>
        <p:nvSpPr>
          <p:cNvPr id="16" name="Text 13"/>
          <p:cNvSpPr/>
          <p:nvPr/>
        </p:nvSpPr>
        <p:spPr>
          <a:xfrm>
            <a:off x="9683115" y="6180534"/>
            <a:ext cx="4454366" cy="225266"/>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Phone call records including duration and timing</a:t>
            </a:r>
            <a:endParaRPr lang="en-US" sz="1100" dirty="0"/>
          </a:p>
        </p:txBody>
      </p:sp>
      <p:sp>
        <p:nvSpPr>
          <p:cNvPr id="17" name="Text 14"/>
          <p:cNvSpPr/>
          <p:nvPr/>
        </p:nvSpPr>
        <p:spPr>
          <a:xfrm>
            <a:off x="492919" y="6652141"/>
            <a:ext cx="140732" cy="17597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Light" pitchFamily="34" charset="0"/>
                <a:ea typeface="Inter Light" pitchFamily="34" charset="-122"/>
                <a:cs typeface="Inter Light" pitchFamily="34" charset="-120"/>
              </a:rPr>
              <a:t>04</a:t>
            </a:r>
            <a:endParaRPr lang="en-US" sz="1100" dirty="0"/>
          </a:p>
        </p:txBody>
      </p:sp>
      <p:sp>
        <p:nvSpPr>
          <p:cNvPr id="18" name="Shape 15"/>
          <p:cNvSpPr/>
          <p:nvPr/>
        </p:nvSpPr>
        <p:spPr>
          <a:xfrm>
            <a:off x="492919" y="6876098"/>
            <a:ext cx="6751915" cy="15240"/>
          </a:xfrm>
          <a:prstGeom prst="rect">
            <a:avLst/>
          </a:prstGeom>
          <a:solidFill>
            <a:srgbClr val="4950BC"/>
          </a:solidFill>
          <a:ln/>
        </p:spPr>
      </p:sp>
      <p:sp>
        <p:nvSpPr>
          <p:cNvPr id="19" name="Text 16"/>
          <p:cNvSpPr/>
          <p:nvPr/>
        </p:nvSpPr>
        <p:spPr>
          <a:xfrm>
            <a:off x="492919" y="6976943"/>
            <a:ext cx="1760339" cy="220028"/>
          </a:xfrm>
          <a:prstGeom prst="rect">
            <a:avLst/>
          </a:prstGeom>
          <a:noFill/>
          <a:ln/>
        </p:spPr>
        <p:txBody>
          <a:bodyPr wrap="none" lIns="0" tIns="0" rIns="0" bIns="0" rtlCol="0" anchor="t"/>
          <a:lstStyle/>
          <a:p>
            <a:pPr marL="0" indent="0" algn="l">
              <a:lnSpc>
                <a:spcPts val="1700"/>
              </a:lnSpc>
              <a:buNone/>
            </a:pPr>
            <a:r>
              <a:rPr lang="en-US" sz="1350" b="1" dirty="0">
                <a:solidFill>
                  <a:srgbClr val="272525"/>
                </a:solidFill>
                <a:latin typeface="Inter Bold" pitchFamily="34" charset="0"/>
                <a:ea typeface="Inter Bold" pitchFamily="34" charset="-122"/>
                <a:cs typeface="Inter Bold" pitchFamily="34" charset="-120"/>
              </a:rPr>
              <a:t>alibis</a:t>
            </a:r>
            <a:endParaRPr lang="en-US" sz="1350" dirty="0"/>
          </a:p>
        </p:txBody>
      </p:sp>
      <p:sp>
        <p:nvSpPr>
          <p:cNvPr id="20" name="Text 17"/>
          <p:cNvSpPr/>
          <p:nvPr/>
        </p:nvSpPr>
        <p:spPr>
          <a:xfrm>
            <a:off x="492919" y="7281386"/>
            <a:ext cx="6751915" cy="225266"/>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Employee-provided statements of their whereabouts</a:t>
            </a:r>
            <a:endParaRPr lang="en-US" sz="1100" dirty="0"/>
          </a:p>
        </p:txBody>
      </p:sp>
      <p:sp>
        <p:nvSpPr>
          <p:cNvPr id="21" name="Text 18"/>
          <p:cNvSpPr/>
          <p:nvPr/>
        </p:nvSpPr>
        <p:spPr>
          <a:xfrm>
            <a:off x="7385566" y="6652141"/>
            <a:ext cx="140732" cy="17597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Light" pitchFamily="34" charset="0"/>
                <a:ea typeface="Inter Light" pitchFamily="34" charset="-122"/>
                <a:cs typeface="Inter Light" pitchFamily="34" charset="-120"/>
              </a:rPr>
              <a:t>05</a:t>
            </a:r>
            <a:endParaRPr lang="en-US" sz="1100" dirty="0"/>
          </a:p>
        </p:txBody>
      </p:sp>
      <p:sp>
        <p:nvSpPr>
          <p:cNvPr id="22" name="Shape 19"/>
          <p:cNvSpPr/>
          <p:nvPr/>
        </p:nvSpPr>
        <p:spPr>
          <a:xfrm>
            <a:off x="7385566" y="6876098"/>
            <a:ext cx="6751915" cy="15240"/>
          </a:xfrm>
          <a:prstGeom prst="rect">
            <a:avLst/>
          </a:prstGeom>
          <a:solidFill>
            <a:srgbClr val="4950BC"/>
          </a:solidFill>
          <a:ln/>
        </p:spPr>
      </p:sp>
      <p:sp>
        <p:nvSpPr>
          <p:cNvPr id="23" name="Text 20"/>
          <p:cNvSpPr/>
          <p:nvPr/>
        </p:nvSpPr>
        <p:spPr>
          <a:xfrm>
            <a:off x="7385566" y="6976943"/>
            <a:ext cx="1760339" cy="220028"/>
          </a:xfrm>
          <a:prstGeom prst="rect">
            <a:avLst/>
          </a:prstGeom>
          <a:noFill/>
          <a:ln/>
        </p:spPr>
        <p:txBody>
          <a:bodyPr wrap="none" lIns="0" tIns="0" rIns="0" bIns="0" rtlCol="0" anchor="t"/>
          <a:lstStyle/>
          <a:p>
            <a:pPr marL="0" indent="0" algn="l">
              <a:lnSpc>
                <a:spcPts val="1700"/>
              </a:lnSpc>
              <a:buNone/>
            </a:pPr>
            <a:r>
              <a:rPr lang="en-US" sz="1350" b="1" dirty="0">
                <a:solidFill>
                  <a:srgbClr val="272525"/>
                </a:solidFill>
                <a:latin typeface="Inter Bold" pitchFamily="34" charset="0"/>
                <a:ea typeface="Inter Bold" pitchFamily="34" charset="-122"/>
                <a:cs typeface="Inter Bold" pitchFamily="34" charset="-120"/>
              </a:rPr>
              <a:t>evidence</a:t>
            </a:r>
            <a:endParaRPr lang="en-US" sz="1350" dirty="0"/>
          </a:p>
        </p:txBody>
      </p:sp>
      <p:sp>
        <p:nvSpPr>
          <p:cNvPr id="24" name="Text 21"/>
          <p:cNvSpPr/>
          <p:nvPr/>
        </p:nvSpPr>
        <p:spPr>
          <a:xfrm>
            <a:off x="7385566" y="7281386"/>
            <a:ext cx="6751915" cy="225266"/>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Physical forensic findings from the crime scene</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4726" y="522208"/>
            <a:ext cx="4748213" cy="593527"/>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Investigation Plan</a:t>
            </a:r>
            <a:endParaRPr lang="en-US" sz="3700" dirty="0"/>
          </a:p>
        </p:txBody>
      </p:sp>
      <p:sp>
        <p:nvSpPr>
          <p:cNvPr id="3" name="Text 1"/>
          <p:cNvSpPr/>
          <p:nvPr/>
        </p:nvSpPr>
        <p:spPr>
          <a:xfrm>
            <a:off x="664726" y="1495544"/>
            <a:ext cx="13300948" cy="303848"/>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 systematic forensic approach combining multiple data sources to build an irrefutable case through SQL-based digital detective work.</a:t>
            </a:r>
            <a:endParaRPr lang="en-US" sz="1450" dirty="0"/>
          </a:p>
        </p:txBody>
      </p:sp>
      <p:pic>
        <p:nvPicPr>
          <p:cNvPr id="4" name="Image 0" descr="preencoded.png"/>
          <p:cNvPicPr>
            <a:picLocks noChangeAspect="1"/>
          </p:cNvPicPr>
          <p:nvPr/>
        </p:nvPicPr>
        <p:blipFill>
          <a:blip r:embed="rId3"/>
          <a:stretch>
            <a:fillRect/>
          </a:stretch>
        </p:blipFill>
        <p:spPr>
          <a:xfrm>
            <a:off x="664726" y="2012990"/>
            <a:ext cx="949643" cy="1139547"/>
          </a:xfrm>
          <a:prstGeom prst="rect">
            <a:avLst/>
          </a:prstGeom>
        </p:spPr>
      </p:pic>
      <p:sp>
        <p:nvSpPr>
          <p:cNvPr id="5" name="Text 2"/>
          <p:cNvSpPr/>
          <p:nvPr/>
        </p:nvSpPr>
        <p:spPr>
          <a:xfrm>
            <a:off x="1804273" y="2202894"/>
            <a:ext cx="3074670" cy="29670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Crime Scene Identification</a:t>
            </a:r>
            <a:endParaRPr lang="en-US" sz="1850" dirty="0"/>
          </a:p>
        </p:txBody>
      </p:sp>
      <p:sp>
        <p:nvSpPr>
          <p:cNvPr id="6" name="Text 3"/>
          <p:cNvSpPr/>
          <p:nvPr/>
        </p:nvSpPr>
        <p:spPr>
          <a:xfrm>
            <a:off x="1804273" y="2613541"/>
            <a:ext cx="12161401" cy="303848"/>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Query evidence table to pinpoint exact location and estimated murder time</a:t>
            </a:r>
            <a:endParaRPr lang="en-US" sz="1450" dirty="0"/>
          </a:p>
        </p:txBody>
      </p:sp>
      <p:pic>
        <p:nvPicPr>
          <p:cNvPr id="7" name="Image 1" descr="preencoded.png"/>
          <p:cNvPicPr>
            <a:picLocks noChangeAspect="1"/>
          </p:cNvPicPr>
          <p:nvPr/>
        </p:nvPicPr>
        <p:blipFill>
          <a:blip r:embed="rId4"/>
          <a:stretch>
            <a:fillRect/>
          </a:stretch>
        </p:blipFill>
        <p:spPr>
          <a:xfrm>
            <a:off x="664726" y="3152537"/>
            <a:ext cx="949643" cy="1139547"/>
          </a:xfrm>
          <a:prstGeom prst="rect">
            <a:avLst/>
          </a:prstGeom>
        </p:spPr>
      </p:pic>
      <p:sp>
        <p:nvSpPr>
          <p:cNvPr id="8" name="Text 4"/>
          <p:cNvSpPr/>
          <p:nvPr/>
        </p:nvSpPr>
        <p:spPr>
          <a:xfrm>
            <a:off x="1804273" y="3342442"/>
            <a:ext cx="2402562" cy="29670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Access Log Analysis</a:t>
            </a:r>
            <a:endParaRPr lang="en-US" sz="1850" dirty="0"/>
          </a:p>
        </p:txBody>
      </p:sp>
      <p:sp>
        <p:nvSpPr>
          <p:cNvPr id="9" name="Text 5"/>
          <p:cNvSpPr/>
          <p:nvPr/>
        </p:nvSpPr>
        <p:spPr>
          <a:xfrm>
            <a:off x="1804273" y="3753088"/>
            <a:ext cx="12161401" cy="303848"/>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Track room access using keycard logs during the critical time window</a:t>
            </a:r>
            <a:endParaRPr lang="en-US" sz="1450" dirty="0"/>
          </a:p>
        </p:txBody>
      </p:sp>
      <p:pic>
        <p:nvPicPr>
          <p:cNvPr id="10" name="Image 2" descr="preencoded.png"/>
          <p:cNvPicPr>
            <a:picLocks noChangeAspect="1"/>
          </p:cNvPicPr>
          <p:nvPr/>
        </p:nvPicPr>
        <p:blipFill>
          <a:blip r:embed="rId5"/>
          <a:stretch>
            <a:fillRect/>
          </a:stretch>
        </p:blipFill>
        <p:spPr>
          <a:xfrm>
            <a:off x="664726" y="4292084"/>
            <a:ext cx="949643" cy="1139547"/>
          </a:xfrm>
          <a:prstGeom prst="rect">
            <a:avLst/>
          </a:prstGeom>
        </p:spPr>
      </p:pic>
      <p:sp>
        <p:nvSpPr>
          <p:cNvPr id="11" name="Text 6"/>
          <p:cNvSpPr/>
          <p:nvPr/>
        </p:nvSpPr>
        <p:spPr>
          <a:xfrm>
            <a:off x="1804273" y="4481989"/>
            <a:ext cx="2374106" cy="29670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Alibi Verification</a:t>
            </a:r>
            <a:endParaRPr lang="en-US" sz="1850" dirty="0"/>
          </a:p>
        </p:txBody>
      </p:sp>
      <p:sp>
        <p:nvSpPr>
          <p:cNvPr id="12" name="Text 7"/>
          <p:cNvSpPr/>
          <p:nvPr/>
        </p:nvSpPr>
        <p:spPr>
          <a:xfrm>
            <a:off x="1804273" y="4892635"/>
            <a:ext cx="12161401" cy="303848"/>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Cross-reference claimed alibis against actual movement data for inconsistencies</a:t>
            </a:r>
            <a:endParaRPr lang="en-US" sz="1450" dirty="0"/>
          </a:p>
        </p:txBody>
      </p:sp>
      <p:pic>
        <p:nvPicPr>
          <p:cNvPr id="13" name="Image 3" descr="preencoded.png"/>
          <p:cNvPicPr>
            <a:picLocks noChangeAspect="1"/>
          </p:cNvPicPr>
          <p:nvPr/>
        </p:nvPicPr>
        <p:blipFill>
          <a:blip r:embed="rId6"/>
          <a:stretch>
            <a:fillRect/>
          </a:stretch>
        </p:blipFill>
        <p:spPr>
          <a:xfrm>
            <a:off x="664726" y="5431631"/>
            <a:ext cx="949643" cy="1139547"/>
          </a:xfrm>
          <a:prstGeom prst="rect">
            <a:avLst/>
          </a:prstGeom>
        </p:spPr>
      </p:pic>
      <p:sp>
        <p:nvSpPr>
          <p:cNvPr id="14" name="Text 8"/>
          <p:cNvSpPr/>
          <p:nvPr/>
        </p:nvSpPr>
        <p:spPr>
          <a:xfrm>
            <a:off x="1804273" y="5621536"/>
            <a:ext cx="2401610" cy="29670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Call Pattern Analysis</a:t>
            </a:r>
            <a:endParaRPr lang="en-US" sz="1850" dirty="0"/>
          </a:p>
        </p:txBody>
      </p:sp>
      <p:sp>
        <p:nvSpPr>
          <p:cNvPr id="15" name="Text 9"/>
          <p:cNvSpPr/>
          <p:nvPr/>
        </p:nvSpPr>
        <p:spPr>
          <a:xfrm>
            <a:off x="1804273" y="6032183"/>
            <a:ext cx="12161401" cy="303848"/>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Identify suspicious communication activity around the time of death</a:t>
            </a:r>
            <a:endParaRPr lang="en-US" sz="1450" dirty="0"/>
          </a:p>
        </p:txBody>
      </p:sp>
      <p:pic>
        <p:nvPicPr>
          <p:cNvPr id="16" name="Image 4" descr="preencoded.png"/>
          <p:cNvPicPr>
            <a:picLocks noChangeAspect="1"/>
          </p:cNvPicPr>
          <p:nvPr/>
        </p:nvPicPr>
        <p:blipFill>
          <a:blip r:embed="rId7"/>
          <a:stretch>
            <a:fillRect/>
          </a:stretch>
        </p:blipFill>
        <p:spPr>
          <a:xfrm>
            <a:off x="664726" y="6571178"/>
            <a:ext cx="949643" cy="1139547"/>
          </a:xfrm>
          <a:prstGeom prst="rect">
            <a:avLst/>
          </a:prstGeom>
        </p:spPr>
      </p:pic>
      <p:sp>
        <p:nvSpPr>
          <p:cNvPr id="17" name="Text 10"/>
          <p:cNvSpPr/>
          <p:nvPr/>
        </p:nvSpPr>
        <p:spPr>
          <a:xfrm>
            <a:off x="1804273" y="6761083"/>
            <a:ext cx="2374106" cy="29670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Evidence Synthesis</a:t>
            </a:r>
            <a:endParaRPr lang="en-US" sz="1850" dirty="0"/>
          </a:p>
        </p:txBody>
      </p:sp>
      <p:sp>
        <p:nvSpPr>
          <p:cNvPr id="18" name="Text 11"/>
          <p:cNvSpPr/>
          <p:nvPr/>
        </p:nvSpPr>
        <p:spPr>
          <a:xfrm>
            <a:off x="1804273" y="7171730"/>
            <a:ext cx="12161401" cy="303848"/>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Combine all SQL findings to reveal the killer's identity conclusively</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09280"/>
            <a:ext cx="753689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Step 1: Crime Scene &amp; Time</a:t>
            </a:r>
            <a:endParaRPr lang="en-US" sz="4450" dirty="0"/>
          </a:p>
        </p:txBody>
      </p:sp>
      <p:pic>
        <p:nvPicPr>
          <p:cNvPr id="3" name="Image 0" descr="preencoded.png"/>
          <p:cNvPicPr>
            <a:picLocks noChangeAspect="1"/>
          </p:cNvPicPr>
          <p:nvPr/>
        </p:nvPicPr>
        <p:blipFill>
          <a:blip r:embed="rId3"/>
          <a:stretch>
            <a:fillRect/>
          </a:stretch>
        </p:blipFill>
        <p:spPr>
          <a:xfrm>
            <a:off x="793790" y="2213372"/>
            <a:ext cx="6924437" cy="3894892"/>
          </a:xfrm>
          <a:prstGeom prst="rect">
            <a:avLst/>
          </a:prstGeom>
        </p:spPr>
      </p:pic>
      <p:sp>
        <p:nvSpPr>
          <p:cNvPr id="4" name="Text 1"/>
          <p:cNvSpPr/>
          <p:nvPr/>
        </p:nvSpPr>
        <p:spPr>
          <a:xfrm>
            <a:off x="8279249" y="218503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Initial Query</a:t>
            </a:r>
            <a:endParaRPr lang="en-US" sz="2200" dirty="0"/>
          </a:p>
        </p:txBody>
      </p:sp>
      <p:sp>
        <p:nvSpPr>
          <p:cNvPr id="5" name="Text 2"/>
          <p:cNvSpPr/>
          <p:nvPr/>
        </p:nvSpPr>
        <p:spPr>
          <a:xfrm>
            <a:off x="8279249" y="2766179"/>
            <a:ext cx="5564862" cy="73342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begin by querying the </a:t>
            </a:r>
            <a:r>
              <a:rPr lang="en-US" sz="1750" dirty="0">
                <a:solidFill>
                  <a:srgbClr val="272525"/>
                </a:solidFill>
                <a:highlight>
                  <a:srgbClr val="F2F2F2"/>
                </a:highlight>
                <a:latin typeface="Consolas" pitchFamily="34" charset="0"/>
                <a:ea typeface="Consolas" pitchFamily="34" charset="-122"/>
                <a:cs typeface="Consolas" pitchFamily="34" charset="-120"/>
              </a:rPr>
              <a:t>evidence</a:t>
            </a:r>
            <a:r>
              <a:rPr lang="en-US" sz="1750" dirty="0">
                <a:solidFill>
                  <a:srgbClr val="272525"/>
                </a:solidFill>
                <a:latin typeface="Inter" pitchFamily="34" charset="0"/>
                <a:ea typeface="Inter" pitchFamily="34" charset="-122"/>
                <a:cs typeface="Inter" pitchFamily="34" charset="-120"/>
              </a:rPr>
              <a:t> table to filter entries for the </a:t>
            </a:r>
            <a:r>
              <a:rPr lang="en-US" sz="1750" b="1" dirty="0">
                <a:solidFill>
                  <a:srgbClr val="272525"/>
                </a:solidFill>
                <a:latin typeface="Inter" pitchFamily="34" charset="0"/>
                <a:ea typeface="Inter" pitchFamily="34" charset="-122"/>
                <a:cs typeface="Inter" pitchFamily="34" charset="-120"/>
              </a:rPr>
              <a:t>CEO Office</a:t>
            </a:r>
            <a:r>
              <a:rPr lang="en-US" sz="1750" dirty="0">
                <a:solidFill>
                  <a:srgbClr val="272525"/>
                </a:solidFill>
                <a:latin typeface="Inter" pitchFamily="34" charset="0"/>
                <a:ea typeface="Inter" pitchFamily="34" charset="-122"/>
                <a:cs typeface="Inter" pitchFamily="34" charset="-120"/>
              </a:rPr>
              <a:t> location.</a:t>
            </a:r>
            <a:endParaRPr lang="en-US" sz="1750" dirty="0"/>
          </a:p>
        </p:txBody>
      </p:sp>
      <p:sp>
        <p:nvSpPr>
          <p:cNvPr id="6" name="Shape 3"/>
          <p:cNvSpPr/>
          <p:nvPr/>
        </p:nvSpPr>
        <p:spPr>
          <a:xfrm>
            <a:off x="8279249" y="3754755"/>
            <a:ext cx="5564862" cy="1428750"/>
          </a:xfrm>
          <a:prstGeom prst="roundRect">
            <a:avLst>
              <a:gd name="adj" fmla="val 6668"/>
            </a:avLst>
          </a:prstGeom>
          <a:solidFill>
            <a:srgbClr val="F2F2F2"/>
          </a:solidFill>
          <a:ln/>
        </p:spPr>
      </p:sp>
      <p:sp>
        <p:nvSpPr>
          <p:cNvPr id="7" name="Shape 4"/>
          <p:cNvSpPr/>
          <p:nvPr/>
        </p:nvSpPr>
        <p:spPr>
          <a:xfrm>
            <a:off x="8267938" y="3754755"/>
            <a:ext cx="5587484" cy="1428750"/>
          </a:xfrm>
          <a:prstGeom prst="roundRect">
            <a:avLst>
              <a:gd name="adj" fmla="val 2381"/>
            </a:avLst>
          </a:prstGeom>
          <a:solidFill>
            <a:srgbClr val="F2F2F2"/>
          </a:solidFill>
          <a:ln/>
        </p:spPr>
      </p:sp>
      <p:sp>
        <p:nvSpPr>
          <p:cNvPr id="8" name="Text 5"/>
          <p:cNvSpPr/>
          <p:nvPr/>
        </p:nvSpPr>
        <p:spPr>
          <a:xfrm>
            <a:off x="8494752" y="3924776"/>
            <a:ext cx="513385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SELECT * FROM evidenceWHERE location = 'CEO Office'ORDER BY found_time;</a:t>
            </a:r>
            <a:endParaRPr lang="en-US" sz="1750" dirty="0"/>
          </a:p>
        </p:txBody>
      </p:sp>
      <p:sp>
        <p:nvSpPr>
          <p:cNvPr id="9" name="Text 6"/>
          <p:cNvSpPr/>
          <p:nvPr/>
        </p:nvSpPr>
        <p:spPr>
          <a:xfrm>
            <a:off x="8279249" y="543865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Key Finding</a:t>
            </a:r>
            <a:endParaRPr lang="en-US" sz="2200" dirty="0"/>
          </a:p>
        </p:txBody>
      </p:sp>
      <p:sp>
        <p:nvSpPr>
          <p:cNvPr id="10" name="Text 7"/>
          <p:cNvSpPr/>
          <p:nvPr/>
        </p:nvSpPr>
        <p:spPr>
          <a:xfrm>
            <a:off x="8279249" y="6019800"/>
            <a:ext cx="5564862" cy="109632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earliest </a:t>
            </a:r>
            <a:r>
              <a:rPr lang="en-US" sz="1750" dirty="0">
                <a:solidFill>
                  <a:srgbClr val="272525"/>
                </a:solidFill>
                <a:highlight>
                  <a:srgbClr val="F2F2F2"/>
                </a:highlight>
                <a:latin typeface="Consolas" pitchFamily="34" charset="0"/>
                <a:ea typeface="Consolas" pitchFamily="34" charset="-122"/>
                <a:cs typeface="Consolas" pitchFamily="34" charset="-120"/>
              </a:rPr>
              <a:t>found_time</a:t>
            </a:r>
            <a:r>
              <a:rPr lang="en-US" sz="1750" dirty="0">
                <a:solidFill>
                  <a:srgbClr val="272525"/>
                </a:solidFill>
                <a:latin typeface="Inter" pitchFamily="34" charset="0"/>
                <a:ea typeface="Inter" pitchFamily="34" charset="-122"/>
                <a:cs typeface="Inter" pitchFamily="34" charset="-120"/>
              </a:rPr>
              <a:t> was recorded at approximately </a:t>
            </a:r>
            <a:r>
              <a:rPr lang="en-US" sz="1750" b="1" dirty="0">
                <a:solidFill>
                  <a:srgbClr val="272525"/>
                </a:solidFill>
                <a:latin typeface="Inter" pitchFamily="34" charset="0"/>
                <a:ea typeface="Inter" pitchFamily="34" charset="-122"/>
                <a:cs typeface="Inter" pitchFamily="34" charset="-120"/>
              </a:rPr>
              <a:t>9:05 PM</a:t>
            </a:r>
            <a:r>
              <a:rPr lang="en-US" sz="1750" dirty="0">
                <a:solidFill>
                  <a:srgbClr val="272525"/>
                </a:solidFill>
                <a:latin typeface="Inter" pitchFamily="34" charset="0"/>
                <a:ea typeface="Inter" pitchFamily="34" charset="-122"/>
                <a:cs typeface="Inter" pitchFamily="34" charset="-120"/>
              </a:rPr>
              <a:t>, indicating the murder likely occurred around </a:t>
            </a:r>
            <a:r>
              <a:rPr lang="en-US" sz="1750" b="1" dirty="0">
                <a:solidFill>
                  <a:srgbClr val="272525"/>
                </a:solidFill>
                <a:latin typeface="Inter" pitchFamily="34" charset="0"/>
                <a:ea typeface="Inter" pitchFamily="34" charset="-122"/>
                <a:cs typeface="Inter" pitchFamily="34" charset="-120"/>
              </a:rPr>
              <a:t>9:00 PM</a:t>
            </a:r>
            <a:r>
              <a:rPr lang="en-US" sz="1750" dirty="0">
                <a:solidFill>
                  <a:srgbClr val="272525"/>
                </a:solidFill>
                <a:latin typeface="Inter" pitchFamily="34" charset="0"/>
                <a:ea typeface="Inter" pitchFamily="34" charset="-122"/>
                <a:cs typeface="Inter" pitchFamily="34" charset="-120"/>
              </a:rPr>
              <a:t> on October 15, 2025.</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7471" y="728662"/>
            <a:ext cx="6620351" cy="640556"/>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Step 2: Room Access Logs</a:t>
            </a:r>
            <a:endParaRPr lang="en-US" sz="4000" dirty="0"/>
          </a:p>
        </p:txBody>
      </p:sp>
      <p:sp>
        <p:nvSpPr>
          <p:cNvPr id="3" name="Text 1"/>
          <p:cNvSpPr/>
          <p:nvPr/>
        </p:nvSpPr>
        <p:spPr>
          <a:xfrm>
            <a:off x="717471" y="1881545"/>
            <a:ext cx="2562463" cy="320278"/>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Keycard Analysis</a:t>
            </a:r>
            <a:endParaRPr lang="en-US" sz="2000" dirty="0"/>
          </a:p>
        </p:txBody>
      </p:sp>
      <p:sp>
        <p:nvSpPr>
          <p:cNvPr id="4" name="Text 2"/>
          <p:cNvSpPr/>
          <p:nvPr/>
        </p:nvSpPr>
        <p:spPr>
          <a:xfrm>
            <a:off x="717471" y="2406729"/>
            <a:ext cx="6347698" cy="663654"/>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We query the </a:t>
            </a:r>
            <a:r>
              <a:rPr lang="en-US" sz="1600" dirty="0">
                <a:solidFill>
                  <a:srgbClr val="272525"/>
                </a:solidFill>
                <a:highlight>
                  <a:srgbClr val="F2F2F2"/>
                </a:highlight>
                <a:latin typeface="Consolas" pitchFamily="34" charset="0"/>
                <a:ea typeface="Consolas" pitchFamily="34" charset="-122"/>
                <a:cs typeface="Consolas" pitchFamily="34" charset="-120"/>
              </a:rPr>
              <a:t>keycard_logs</a:t>
            </a:r>
            <a:r>
              <a:rPr lang="en-US" sz="1600" dirty="0">
                <a:solidFill>
                  <a:srgbClr val="272525"/>
                </a:solidFill>
                <a:latin typeface="Inter" pitchFamily="34" charset="0"/>
                <a:ea typeface="Inter" pitchFamily="34" charset="-122"/>
                <a:cs typeface="Inter" pitchFamily="34" charset="-120"/>
              </a:rPr>
              <a:t> table, filtering for entries into the </a:t>
            </a:r>
            <a:r>
              <a:rPr lang="en-US" sz="1600" b="1" dirty="0">
                <a:solidFill>
                  <a:srgbClr val="272525"/>
                </a:solidFill>
                <a:latin typeface="Inter" pitchFamily="34" charset="0"/>
                <a:ea typeface="Inter" pitchFamily="34" charset="-122"/>
                <a:cs typeface="Inter" pitchFamily="34" charset="-120"/>
              </a:rPr>
              <a:t>CEO Office</a:t>
            </a:r>
            <a:r>
              <a:rPr lang="en-US" sz="1600" dirty="0">
                <a:solidFill>
                  <a:srgbClr val="272525"/>
                </a:solidFill>
                <a:latin typeface="Inter" pitchFamily="34" charset="0"/>
                <a:ea typeface="Inter" pitchFamily="34" charset="-122"/>
                <a:cs typeface="Inter" pitchFamily="34" charset="-120"/>
              </a:rPr>
              <a:t> between 20:45 and 21:10 — the critical time window.</a:t>
            </a:r>
            <a:endParaRPr lang="en-US" sz="1600" dirty="0"/>
          </a:p>
        </p:txBody>
      </p:sp>
      <p:sp>
        <p:nvSpPr>
          <p:cNvPr id="5" name="Shape 3"/>
          <p:cNvSpPr/>
          <p:nvPr/>
        </p:nvSpPr>
        <p:spPr>
          <a:xfrm>
            <a:off x="717471" y="3301008"/>
            <a:ext cx="6347698" cy="2603540"/>
          </a:xfrm>
          <a:prstGeom prst="roundRect">
            <a:avLst>
              <a:gd name="adj" fmla="val 3307"/>
            </a:avLst>
          </a:prstGeom>
          <a:solidFill>
            <a:srgbClr val="F2F2F2"/>
          </a:solidFill>
          <a:ln/>
        </p:spPr>
      </p:sp>
      <p:sp>
        <p:nvSpPr>
          <p:cNvPr id="6" name="Shape 4"/>
          <p:cNvSpPr/>
          <p:nvPr/>
        </p:nvSpPr>
        <p:spPr>
          <a:xfrm>
            <a:off x="707231" y="3301008"/>
            <a:ext cx="6368177" cy="2603540"/>
          </a:xfrm>
          <a:prstGeom prst="roundRect">
            <a:avLst>
              <a:gd name="adj" fmla="val 1181"/>
            </a:avLst>
          </a:prstGeom>
          <a:solidFill>
            <a:srgbClr val="F2F2F2"/>
          </a:solidFill>
          <a:ln/>
        </p:spPr>
      </p:sp>
      <p:sp>
        <p:nvSpPr>
          <p:cNvPr id="7" name="Text 5"/>
          <p:cNvSpPr/>
          <p:nvPr/>
        </p:nvSpPr>
        <p:spPr>
          <a:xfrm>
            <a:off x="912138" y="3454717"/>
            <a:ext cx="5958364" cy="2296120"/>
          </a:xfrm>
          <a:prstGeom prst="rect">
            <a:avLst/>
          </a:prstGeom>
          <a:noFill/>
          <a:ln/>
        </p:spPr>
        <p:txBody>
          <a:bodyPr wrap="square" lIns="0" tIns="0" rIns="0" bIns="0" rtlCol="0" anchor="t"/>
          <a:lstStyle/>
          <a:p>
            <a:pPr>
              <a:lnSpc>
                <a:spcPts val="2550"/>
              </a:lnSpc>
            </a:pPr>
            <a:r>
              <a:rPr lang="en-US" sz="1600" dirty="0">
                <a:solidFill>
                  <a:srgbClr val="272525"/>
                </a:solidFill>
                <a:latin typeface="Consolas" pitchFamily="34" charset="0"/>
                <a:ea typeface="Consolas" pitchFamily="34" charset="-122"/>
                <a:cs typeface="Consolas" pitchFamily="34" charset="-120"/>
              </a:rPr>
              <a:t>select	</a:t>
            </a:r>
            <a:r>
              <a:rPr lang="en-US" sz="1600" dirty="0" err="1">
                <a:solidFill>
                  <a:srgbClr val="272525"/>
                </a:solidFill>
                <a:latin typeface="Consolas" pitchFamily="34" charset="0"/>
                <a:ea typeface="Consolas" pitchFamily="34" charset="-122"/>
                <a:cs typeface="Consolas" pitchFamily="34" charset="-120"/>
              </a:rPr>
              <a:t>k.employee_id</a:t>
            </a:r>
            <a:r>
              <a:rPr lang="en-US" sz="1600" dirty="0">
                <a:solidFill>
                  <a:srgbClr val="272525"/>
                </a:solidFill>
                <a:latin typeface="Consolas" pitchFamily="34" charset="0"/>
                <a:ea typeface="Consolas" pitchFamily="34" charset="-122"/>
                <a:cs typeface="Consolas" pitchFamily="34" charset="-120"/>
              </a:rPr>
              <a:t>,    em.name,    </a:t>
            </a:r>
            <a:r>
              <a:rPr lang="en-US" sz="1600" dirty="0" err="1">
                <a:solidFill>
                  <a:srgbClr val="272525"/>
                </a:solidFill>
                <a:latin typeface="Consolas" pitchFamily="34" charset="0"/>
                <a:ea typeface="Consolas" pitchFamily="34" charset="-122"/>
                <a:cs typeface="Consolas" pitchFamily="34" charset="-120"/>
              </a:rPr>
              <a:t>k.room</a:t>
            </a:r>
            <a:r>
              <a:rPr lang="en-US" sz="1600" dirty="0">
                <a:solidFill>
                  <a:srgbClr val="272525"/>
                </a:solidFill>
                <a:latin typeface="Consolas" pitchFamily="34" charset="0"/>
                <a:ea typeface="Consolas" pitchFamily="34" charset="-122"/>
                <a:cs typeface="Consolas" pitchFamily="34" charset="-120"/>
              </a:rPr>
              <a:t>,    </a:t>
            </a:r>
            <a:r>
              <a:rPr lang="en-US" sz="1600" dirty="0" err="1">
                <a:solidFill>
                  <a:srgbClr val="272525"/>
                </a:solidFill>
                <a:latin typeface="Consolas" pitchFamily="34" charset="0"/>
                <a:ea typeface="Consolas" pitchFamily="34" charset="-122"/>
                <a:cs typeface="Consolas" pitchFamily="34" charset="-120"/>
              </a:rPr>
              <a:t>k.entry_time</a:t>
            </a:r>
            <a:r>
              <a:rPr lang="en-US" sz="1600" dirty="0">
                <a:solidFill>
                  <a:srgbClr val="272525"/>
                </a:solidFill>
                <a:latin typeface="Consolas" pitchFamily="34" charset="0"/>
                <a:ea typeface="Consolas" pitchFamily="34" charset="-122"/>
                <a:cs typeface="Consolas" pitchFamily="34" charset="-120"/>
              </a:rPr>
              <a:t>,    </a:t>
            </a:r>
            <a:r>
              <a:rPr lang="en-US" sz="1600" dirty="0" err="1">
                <a:solidFill>
                  <a:srgbClr val="272525"/>
                </a:solidFill>
                <a:latin typeface="Consolas" pitchFamily="34" charset="0"/>
                <a:ea typeface="Consolas" pitchFamily="34" charset="-122"/>
                <a:cs typeface="Consolas" pitchFamily="34" charset="-120"/>
              </a:rPr>
              <a:t>k.exit_timefrom</a:t>
            </a:r>
            <a:r>
              <a:rPr lang="en-US" sz="1600" dirty="0">
                <a:solidFill>
                  <a:srgbClr val="272525"/>
                </a:solidFill>
                <a:latin typeface="Consolas" pitchFamily="34" charset="0"/>
                <a:ea typeface="Consolas" pitchFamily="34" charset="-122"/>
                <a:cs typeface="Consolas" pitchFamily="34" charset="-120"/>
              </a:rPr>
              <a:t> </a:t>
            </a:r>
            <a:r>
              <a:rPr lang="en-US" sz="1600" dirty="0" err="1">
                <a:solidFill>
                  <a:srgbClr val="272525"/>
                </a:solidFill>
                <a:latin typeface="Consolas" pitchFamily="34" charset="0"/>
                <a:ea typeface="Consolas" pitchFamily="34" charset="-122"/>
                <a:cs typeface="Consolas" pitchFamily="34" charset="-120"/>
              </a:rPr>
              <a:t>keycard_logs</a:t>
            </a:r>
            <a:r>
              <a:rPr lang="en-US" sz="1600" dirty="0">
                <a:solidFill>
                  <a:srgbClr val="272525"/>
                </a:solidFill>
                <a:latin typeface="Consolas" pitchFamily="34" charset="0"/>
                <a:ea typeface="Consolas" pitchFamily="34" charset="-122"/>
                <a:cs typeface="Consolas" pitchFamily="34" charset="-120"/>
              </a:rPr>
              <a:t> </a:t>
            </a:r>
            <a:r>
              <a:rPr lang="en-US" sz="1600" dirty="0" err="1">
                <a:solidFill>
                  <a:srgbClr val="272525"/>
                </a:solidFill>
                <a:latin typeface="Consolas" pitchFamily="34" charset="0"/>
                <a:ea typeface="Consolas" pitchFamily="34" charset="-122"/>
                <a:cs typeface="Consolas" pitchFamily="34" charset="-120"/>
              </a:rPr>
              <a:t>kjoin</a:t>
            </a:r>
            <a:r>
              <a:rPr lang="en-US" sz="1600" dirty="0">
                <a:solidFill>
                  <a:srgbClr val="272525"/>
                </a:solidFill>
                <a:latin typeface="Consolas" pitchFamily="34" charset="0"/>
                <a:ea typeface="Consolas" pitchFamily="34" charset="-122"/>
                <a:cs typeface="Consolas" pitchFamily="34" charset="-120"/>
              </a:rPr>
              <a:t> employees </a:t>
            </a:r>
            <a:r>
              <a:rPr lang="en-US" sz="1600" dirty="0" err="1">
                <a:solidFill>
                  <a:srgbClr val="272525"/>
                </a:solidFill>
                <a:latin typeface="Consolas" pitchFamily="34" charset="0"/>
                <a:ea typeface="Consolas" pitchFamily="34" charset="-122"/>
                <a:cs typeface="Consolas" pitchFamily="34" charset="-120"/>
              </a:rPr>
              <a:t>em</a:t>
            </a:r>
            <a:r>
              <a:rPr lang="en-US" sz="1600" dirty="0">
                <a:solidFill>
                  <a:srgbClr val="272525"/>
                </a:solidFill>
                <a:latin typeface="Consolas" pitchFamily="34" charset="0"/>
                <a:ea typeface="Consolas" pitchFamily="34" charset="-122"/>
                <a:cs typeface="Consolas" pitchFamily="34" charset="-120"/>
              </a:rPr>
              <a:t>	on </a:t>
            </a:r>
            <a:r>
              <a:rPr lang="en-US" sz="1600" dirty="0" err="1">
                <a:solidFill>
                  <a:srgbClr val="272525"/>
                </a:solidFill>
                <a:latin typeface="Consolas" pitchFamily="34" charset="0"/>
                <a:ea typeface="Consolas" pitchFamily="34" charset="-122"/>
                <a:cs typeface="Consolas" pitchFamily="34" charset="-120"/>
              </a:rPr>
              <a:t>k.employee_id</a:t>
            </a:r>
            <a:r>
              <a:rPr lang="en-US" sz="1600" dirty="0">
                <a:solidFill>
                  <a:srgbClr val="272525"/>
                </a:solidFill>
                <a:latin typeface="Consolas" pitchFamily="34" charset="0"/>
                <a:ea typeface="Consolas" pitchFamily="34" charset="-122"/>
                <a:cs typeface="Consolas" pitchFamily="34" charset="-120"/>
              </a:rPr>
              <a:t> = </a:t>
            </a:r>
            <a:r>
              <a:rPr lang="en-US" sz="1600" dirty="0" err="1">
                <a:solidFill>
                  <a:srgbClr val="272525"/>
                </a:solidFill>
                <a:latin typeface="Consolas" pitchFamily="34" charset="0"/>
                <a:ea typeface="Consolas" pitchFamily="34" charset="-122"/>
                <a:cs typeface="Consolas" pitchFamily="34" charset="-120"/>
              </a:rPr>
              <a:t>em.employee_idwhere</a:t>
            </a:r>
            <a:r>
              <a:rPr lang="en-US" sz="1600" dirty="0">
                <a:solidFill>
                  <a:srgbClr val="272525"/>
                </a:solidFill>
                <a:latin typeface="Consolas" pitchFamily="34" charset="0"/>
                <a:ea typeface="Consolas" pitchFamily="34" charset="-122"/>
                <a:cs typeface="Consolas" pitchFamily="34" charset="-120"/>
              </a:rPr>
              <a:t> </a:t>
            </a:r>
            <a:r>
              <a:rPr lang="en-US" sz="1600" dirty="0" err="1">
                <a:solidFill>
                  <a:srgbClr val="272525"/>
                </a:solidFill>
                <a:latin typeface="Consolas" pitchFamily="34" charset="0"/>
                <a:ea typeface="Consolas" pitchFamily="34" charset="-122"/>
                <a:cs typeface="Consolas" pitchFamily="34" charset="-120"/>
              </a:rPr>
              <a:t>k.room</a:t>
            </a:r>
            <a:r>
              <a:rPr lang="en-US" sz="1600" dirty="0">
                <a:solidFill>
                  <a:srgbClr val="272525"/>
                </a:solidFill>
                <a:latin typeface="Consolas" pitchFamily="34" charset="0"/>
                <a:ea typeface="Consolas" pitchFamily="34" charset="-122"/>
                <a:cs typeface="Consolas" pitchFamily="34" charset="-120"/>
              </a:rPr>
              <a:t> = 'CEO office' and </a:t>
            </a:r>
            <a:r>
              <a:rPr lang="en-US" sz="1600" dirty="0" err="1">
                <a:solidFill>
                  <a:srgbClr val="272525"/>
                </a:solidFill>
                <a:latin typeface="Consolas" pitchFamily="34" charset="0"/>
                <a:ea typeface="Consolas" pitchFamily="34" charset="-122"/>
                <a:cs typeface="Consolas" pitchFamily="34" charset="-120"/>
              </a:rPr>
              <a:t>k.entry_time</a:t>
            </a:r>
            <a:r>
              <a:rPr lang="en-US" sz="1600" dirty="0">
                <a:solidFill>
                  <a:srgbClr val="272525"/>
                </a:solidFill>
                <a:latin typeface="Consolas" pitchFamily="34" charset="0"/>
                <a:ea typeface="Consolas" pitchFamily="34" charset="-122"/>
                <a:cs typeface="Consolas" pitchFamily="34" charset="-120"/>
              </a:rPr>
              <a:t> between '2025-10-15 20:45' and '2025-10-15 21:10'</a:t>
            </a:r>
            <a:endParaRPr lang="en-US" sz="1600" dirty="0"/>
          </a:p>
        </p:txBody>
      </p:sp>
      <p:sp>
        <p:nvSpPr>
          <p:cNvPr id="8" name="Text 6"/>
          <p:cNvSpPr/>
          <p:nvPr/>
        </p:nvSpPr>
        <p:spPr>
          <a:xfrm>
            <a:off x="717471" y="6135172"/>
            <a:ext cx="2562463" cy="320278"/>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Critical Discovery</a:t>
            </a:r>
            <a:endParaRPr lang="en-US" sz="2000" dirty="0"/>
          </a:p>
        </p:txBody>
      </p:sp>
      <p:sp>
        <p:nvSpPr>
          <p:cNvPr id="9" name="Text 7"/>
          <p:cNvSpPr/>
          <p:nvPr/>
        </p:nvSpPr>
        <p:spPr>
          <a:xfrm>
            <a:off x="717471" y="6660356"/>
            <a:ext cx="6347698" cy="656034"/>
          </a:xfrm>
          <a:prstGeom prst="rect">
            <a:avLst/>
          </a:prstGeom>
          <a:noFill/>
          <a:ln/>
        </p:spPr>
        <p:txBody>
          <a:bodyPr wrap="square" lIns="0" tIns="0" rIns="0" bIns="0" rtlCol="0" anchor="t"/>
          <a:lstStyle/>
          <a:p>
            <a:pPr marL="0" indent="0" algn="l">
              <a:lnSpc>
                <a:spcPts val="2550"/>
              </a:lnSpc>
              <a:buNone/>
            </a:pPr>
            <a:r>
              <a:rPr lang="en-US" sz="1600" b="1" dirty="0">
                <a:solidFill>
                  <a:srgbClr val="272525"/>
                </a:solidFill>
                <a:latin typeface="Inter" pitchFamily="34" charset="0"/>
                <a:ea typeface="Inter" pitchFamily="34" charset="-122"/>
                <a:cs typeface="Inter" pitchFamily="34" charset="-120"/>
              </a:rPr>
              <a:t>Only one person</a:t>
            </a:r>
            <a:r>
              <a:rPr lang="en-US" sz="1600" dirty="0">
                <a:solidFill>
                  <a:srgbClr val="272525"/>
                </a:solidFill>
                <a:latin typeface="Inter" pitchFamily="34" charset="0"/>
                <a:ea typeface="Inter" pitchFamily="34" charset="-122"/>
                <a:cs typeface="Inter" pitchFamily="34" charset="-120"/>
              </a:rPr>
              <a:t> entered the CEO Office during this narrow window, making them the prime suspect.</a:t>
            </a:r>
            <a:endParaRPr lang="en-US" sz="1600" dirty="0"/>
          </a:p>
        </p:txBody>
      </p:sp>
      <p:pic>
        <p:nvPicPr>
          <p:cNvPr id="10" name="Image 0" descr="preencoded.png"/>
          <p:cNvPicPr>
            <a:picLocks noChangeAspect="1"/>
          </p:cNvPicPr>
          <p:nvPr/>
        </p:nvPicPr>
        <p:blipFill>
          <a:blip r:embed="rId3"/>
          <a:stretch>
            <a:fillRect/>
          </a:stretch>
        </p:blipFill>
        <p:spPr>
          <a:xfrm>
            <a:off x="7572851" y="1907262"/>
            <a:ext cx="6347698" cy="35705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44316"/>
          </a:xfrm>
          <a:prstGeom prst="rect">
            <a:avLst/>
          </a:prstGeom>
        </p:spPr>
      </p:pic>
      <p:sp>
        <p:nvSpPr>
          <p:cNvPr id="3" name="Text 0"/>
          <p:cNvSpPr/>
          <p:nvPr/>
        </p:nvSpPr>
        <p:spPr>
          <a:xfrm>
            <a:off x="600313" y="2616041"/>
            <a:ext cx="5063490" cy="536019"/>
          </a:xfrm>
          <a:prstGeom prst="rect">
            <a:avLst/>
          </a:prstGeom>
          <a:noFill/>
          <a:ln/>
        </p:spPr>
        <p:txBody>
          <a:bodyPr wrap="none" lIns="0" tIns="0" rIns="0" bIns="0" rtlCol="0" anchor="t"/>
          <a:lstStyle/>
          <a:p>
            <a:pPr marL="0" indent="0" algn="l">
              <a:lnSpc>
                <a:spcPts val="4200"/>
              </a:lnSpc>
              <a:buNone/>
            </a:pPr>
            <a:r>
              <a:rPr lang="en-US" sz="3350" b="1" dirty="0">
                <a:solidFill>
                  <a:srgbClr val="000000"/>
                </a:solidFill>
                <a:latin typeface="Inter Bold" pitchFamily="34" charset="0"/>
                <a:ea typeface="Inter Bold" pitchFamily="34" charset="-122"/>
                <a:cs typeface="Inter Bold" pitchFamily="34" charset="-120"/>
              </a:rPr>
              <a:t>Step 3: Alibi Verification</a:t>
            </a:r>
            <a:endParaRPr lang="en-US" sz="3350" dirty="0"/>
          </a:p>
        </p:txBody>
      </p:sp>
      <p:sp>
        <p:nvSpPr>
          <p:cNvPr id="4" name="Text 1"/>
          <p:cNvSpPr/>
          <p:nvPr/>
        </p:nvSpPr>
        <p:spPr>
          <a:xfrm>
            <a:off x="600313" y="3409355"/>
            <a:ext cx="13429774" cy="5488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Cross-referencing claimed alibis with actual keycard movement data reveals a critical discrepancy. The suspect's stated location does not match their digital footprint.</a:t>
            </a:r>
            <a:endParaRPr lang="en-US" sz="1350" dirty="0"/>
          </a:p>
        </p:txBody>
      </p:sp>
      <p:sp>
        <p:nvSpPr>
          <p:cNvPr id="5" name="Shape 2"/>
          <p:cNvSpPr/>
          <p:nvPr/>
        </p:nvSpPr>
        <p:spPr>
          <a:xfrm>
            <a:off x="600313" y="4151114"/>
            <a:ext cx="13429774" cy="1903809"/>
          </a:xfrm>
          <a:prstGeom prst="roundRect">
            <a:avLst>
              <a:gd name="adj" fmla="val 3785"/>
            </a:avLst>
          </a:prstGeom>
          <a:solidFill>
            <a:srgbClr val="F2F2F2"/>
          </a:solidFill>
          <a:ln/>
        </p:spPr>
      </p:sp>
      <p:sp>
        <p:nvSpPr>
          <p:cNvPr id="6" name="Shape 3"/>
          <p:cNvSpPr/>
          <p:nvPr/>
        </p:nvSpPr>
        <p:spPr>
          <a:xfrm>
            <a:off x="591741" y="4151114"/>
            <a:ext cx="13446919" cy="1903809"/>
          </a:xfrm>
          <a:prstGeom prst="roundRect">
            <a:avLst>
              <a:gd name="adj" fmla="val 1352"/>
            </a:avLst>
          </a:prstGeom>
          <a:solidFill>
            <a:srgbClr val="F2F2F2"/>
          </a:solidFill>
          <a:ln/>
        </p:spPr>
      </p:sp>
      <p:sp>
        <p:nvSpPr>
          <p:cNvPr id="7" name="Text 4"/>
          <p:cNvSpPr/>
          <p:nvPr/>
        </p:nvSpPr>
        <p:spPr>
          <a:xfrm>
            <a:off x="763191" y="4279702"/>
            <a:ext cx="13104019" cy="1646634"/>
          </a:xfrm>
          <a:prstGeom prst="rect">
            <a:avLst/>
          </a:prstGeom>
          <a:noFill/>
          <a:ln/>
        </p:spPr>
        <p:txBody>
          <a:bodyPr wrap="square" lIns="0" tIns="0" rIns="0" bIns="0" rtlCol="0" anchor="t"/>
          <a:lstStyle/>
          <a:p>
            <a:pPr>
              <a:lnSpc>
                <a:spcPts val="2150"/>
              </a:lnSpc>
            </a:pPr>
            <a:r>
              <a:rPr lang="en-US" sz="1350" dirty="0">
                <a:solidFill>
                  <a:srgbClr val="272525"/>
                </a:solidFill>
                <a:latin typeface="Consolas" pitchFamily="34" charset="0"/>
                <a:ea typeface="Consolas" pitchFamily="34" charset="-122"/>
                <a:cs typeface="Consolas" pitchFamily="34" charset="-120"/>
              </a:rPr>
              <a:t>with </a:t>
            </a:r>
            <a:r>
              <a:rPr lang="en-US" sz="1350" dirty="0" err="1">
                <a:solidFill>
                  <a:srgbClr val="272525"/>
                </a:solidFill>
                <a:latin typeface="Consolas" pitchFamily="34" charset="0"/>
                <a:ea typeface="Consolas" pitchFamily="34" charset="-122"/>
                <a:cs typeface="Consolas" pitchFamily="34" charset="-120"/>
              </a:rPr>
              <a:t>actual_location</a:t>
            </a:r>
            <a:r>
              <a:rPr lang="en-US" sz="1350" dirty="0">
                <a:solidFill>
                  <a:srgbClr val="272525"/>
                </a:solidFill>
                <a:latin typeface="Consolas" pitchFamily="34" charset="0"/>
                <a:ea typeface="Consolas" pitchFamily="34" charset="-122"/>
                <a:cs typeface="Consolas" pitchFamily="34" charset="-120"/>
              </a:rPr>
              <a:t> as (select	a.*,    </a:t>
            </a:r>
            <a:r>
              <a:rPr lang="en-US" sz="1350" dirty="0" err="1">
                <a:solidFill>
                  <a:srgbClr val="272525"/>
                </a:solidFill>
                <a:latin typeface="Consolas" pitchFamily="34" charset="0"/>
                <a:ea typeface="Consolas" pitchFamily="34" charset="-122"/>
                <a:cs typeface="Consolas" pitchFamily="34" charset="-120"/>
              </a:rPr>
              <a:t>k.room</a:t>
            </a:r>
            <a:r>
              <a:rPr lang="en-US" sz="1350" dirty="0">
                <a:solidFill>
                  <a:srgbClr val="272525"/>
                </a:solidFill>
                <a:latin typeface="Consolas" pitchFamily="34" charset="0"/>
                <a:ea typeface="Consolas" pitchFamily="34" charset="-122"/>
                <a:cs typeface="Consolas" pitchFamily="34" charset="-120"/>
              </a:rPr>
              <a:t> as </a:t>
            </a:r>
            <a:r>
              <a:rPr lang="en-US" sz="1350" dirty="0" err="1">
                <a:solidFill>
                  <a:srgbClr val="272525"/>
                </a:solidFill>
                <a:latin typeface="Consolas" pitchFamily="34" charset="0"/>
                <a:ea typeface="Consolas" pitchFamily="34" charset="-122"/>
                <a:cs typeface="Consolas" pitchFamily="34" charset="-120"/>
              </a:rPr>
              <a:t>actual_roomfrom</a:t>
            </a:r>
            <a:r>
              <a:rPr lang="en-US" sz="1350" dirty="0">
                <a:solidFill>
                  <a:srgbClr val="272525"/>
                </a:solidFill>
                <a:latin typeface="Consolas" pitchFamily="34" charset="0"/>
                <a:ea typeface="Consolas" pitchFamily="34" charset="-122"/>
                <a:cs typeface="Consolas" pitchFamily="34" charset="-120"/>
              </a:rPr>
              <a:t> alibis </a:t>
            </a:r>
            <a:r>
              <a:rPr lang="en-US" sz="1350" dirty="0" err="1">
                <a:solidFill>
                  <a:srgbClr val="272525"/>
                </a:solidFill>
                <a:latin typeface="Consolas" pitchFamily="34" charset="0"/>
                <a:ea typeface="Consolas" pitchFamily="34" charset="-122"/>
                <a:cs typeface="Consolas" pitchFamily="34" charset="-120"/>
              </a:rPr>
              <a:t>ajoin</a:t>
            </a:r>
            <a:r>
              <a:rPr lang="en-US" sz="1350" dirty="0">
                <a:solidFill>
                  <a:srgbClr val="272525"/>
                </a:solidFill>
                <a:latin typeface="Consolas" pitchFamily="34" charset="0"/>
                <a:ea typeface="Consolas" pitchFamily="34" charset="-122"/>
                <a:cs typeface="Consolas" pitchFamily="34" charset="-120"/>
              </a:rPr>
              <a:t> </a:t>
            </a:r>
            <a:r>
              <a:rPr lang="en-US" sz="1350" dirty="0" err="1">
                <a:solidFill>
                  <a:srgbClr val="272525"/>
                </a:solidFill>
                <a:latin typeface="Consolas" pitchFamily="34" charset="0"/>
                <a:ea typeface="Consolas" pitchFamily="34" charset="-122"/>
                <a:cs typeface="Consolas" pitchFamily="34" charset="-120"/>
              </a:rPr>
              <a:t>keycard_logs</a:t>
            </a:r>
            <a:r>
              <a:rPr lang="en-US" sz="1350" dirty="0">
                <a:solidFill>
                  <a:srgbClr val="272525"/>
                </a:solidFill>
                <a:latin typeface="Consolas" pitchFamily="34" charset="0"/>
                <a:ea typeface="Consolas" pitchFamily="34" charset="-122"/>
                <a:cs typeface="Consolas" pitchFamily="34" charset="-120"/>
              </a:rPr>
              <a:t> k	on </a:t>
            </a:r>
            <a:r>
              <a:rPr lang="en-US" sz="1350" dirty="0" err="1">
                <a:solidFill>
                  <a:srgbClr val="272525"/>
                </a:solidFill>
                <a:latin typeface="Consolas" pitchFamily="34" charset="0"/>
                <a:ea typeface="Consolas" pitchFamily="34" charset="-122"/>
                <a:cs typeface="Consolas" pitchFamily="34" charset="-120"/>
              </a:rPr>
              <a:t>a.employee_id</a:t>
            </a:r>
            <a:r>
              <a:rPr lang="en-US" sz="1350" dirty="0">
                <a:solidFill>
                  <a:srgbClr val="272525"/>
                </a:solidFill>
                <a:latin typeface="Consolas" pitchFamily="34" charset="0"/>
                <a:ea typeface="Consolas" pitchFamily="34" charset="-122"/>
                <a:cs typeface="Consolas" pitchFamily="34" charset="-120"/>
              </a:rPr>
              <a:t> = </a:t>
            </a:r>
            <a:r>
              <a:rPr lang="en-US" sz="1350" dirty="0" err="1">
                <a:solidFill>
                  <a:srgbClr val="272525"/>
                </a:solidFill>
                <a:latin typeface="Consolas" pitchFamily="34" charset="0"/>
                <a:ea typeface="Consolas" pitchFamily="34" charset="-122"/>
                <a:cs typeface="Consolas" pitchFamily="34" charset="-120"/>
              </a:rPr>
              <a:t>k.employee_id</a:t>
            </a:r>
            <a:r>
              <a:rPr lang="en-US" sz="1350" dirty="0">
                <a:solidFill>
                  <a:srgbClr val="272525"/>
                </a:solidFill>
                <a:latin typeface="Consolas" pitchFamily="34" charset="0"/>
                <a:ea typeface="Consolas" pitchFamily="34" charset="-122"/>
                <a:cs typeface="Consolas" pitchFamily="34" charset="-120"/>
              </a:rPr>
              <a:t> and </a:t>
            </a:r>
            <a:r>
              <a:rPr lang="en-US" sz="1350" dirty="0" err="1">
                <a:solidFill>
                  <a:srgbClr val="272525"/>
                </a:solidFill>
                <a:latin typeface="Consolas" pitchFamily="34" charset="0"/>
                <a:ea typeface="Consolas" pitchFamily="34" charset="-122"/>
                <a:cs typeface="Consolas" pitchFamily="34" charset="-120"/>
              </a:rPr>
              <a:t>claim_time</a:t>
            </a:r>
            <a:r>
              <a:rPr lang="en-US" sz="1350" dirty="0">
                <a:solidFill>
                  <a:srgbClr val="272525"/>
                </a:solidFill>
                <a:latin typeface="Consolas" pitchFamily="34" charset="0"/>
                <a:ea typeface="Consolas" pitchFamily="34" charset="-122"/>
                <a:cs typeface="Consolas" pitchFamily="34" charset="-120"/>
              </a:rPr>
              <a:t> between </a:t>
            </a:r>
            <a:r>
              <a:rPr lang="en-US" sz="1350" dirty="0" err="1">
                <a:solidFill>
                  <a:srgbClr val="272525"/>
                </a:solidFill>
                <a:latin typeface="Consolas" pitchFamily="34" charset="0"/>
                <a:ea typeface="Consolas" pitchFamily="34" charset="-122"/>
                <a:cs typeface="Consolas" pitchFamily="34" charset="-120"/>
              </a:rPr>
              <a:t>k.entry_time</a:t>
            </a:r>
            <a:r>
              <a:rPr lang="en-US" sz="1350" dirty="0">
                <a:solidFill>
                  <a:srgbClr val="272525"/>
                </a:solidFill>
                <a:latin typeface="Consolas" pitchFamily="34" charset="0"/>
                <a:ea typeface="Consolas" pitchFamily="34" charset="-122"/>
                <a:cs typeface="Consolas" pitchFamily="34" charset="-120"/>
              </a:rPr>
              <a:t> and </a:t>
            </a:r>
            <a:r>
              <a:rPr lang="en-US" sz="1350" dirty="0" err="1">
                <a:solidFill>
                  <a:srgbClr val="272525"/>
                </a:solidFill>
                <a:latin typeface="Consolas" pitchFamily="34" charset="0"/>
                <a:ea typeface="Consolas" pitchFamily="34" charset="-122"/>
                <a:cs typeface="Consolas" pitchFamily="34" charset="-120"/>
              </a:rPr>
              <a:t>k.exit_time</a:t>
            </a:r>
            <a:r>
              <a:rPr lang="en-US" sz="1350" dirty="0">
                <a:solidFill>
                  <a:srgbClr val="272525"/>
                </a:solidFill>
                <a:latin typeface="Consolas" pitchFamily="34" charset="0"/>
                <a:ea typeface="Consolas" pitchFamily="34" charset="-122"/>
                <a:cs typeface="Consolas" pitchFamily="34" charset="-120"/>
              </a:rPr>
              <a:t>) select	</a:t>
            </a:r>
            <a:r>
              <a:rPr lang="en-US" sz="1350" dirty="0" err="1">
                <a:solidFill>
                  <a:srgbClr val="272525"/>
                </a:solidFill>
                <a:latin typeface="Consolas" pitchFamily="34" charset="0"/>
                <a:ea typeface="Consolas" pitchFamily="34" charset="-122"/>
                <a:cs typeface="Consolas" pitchFamily="34" charset="-120"/>
              </a:rPr>
              <a:t>al.alibi_id</a:t>
            </a:r>
            <a:r>
              <a:rPr lang="en-US" sz="1350" dirty="0">
                <a:solidFill>
                  <a:srgbClr val="272525"/>
                </a:solidFill>
                <a:latin typeface="Consolas" pitchFamily="34" charset="0"/>
                <a:ea typeface="Consolas" pitchFamily="34" charset="-122"/>
                <a:cs typeface="Consolas" pitchFamily="34" charset="-120"/>
              </a:rPr>
              <a:t>,    </a:t>
            </a:r>
            <a:r>
              <a:rPr lang="en-US" sz="1350" dirty="0" err="1">
                <a:solidFill>
                  <a:srgbClr val="272525"/>
                </a:solidFill>
                <a:latin typeface="Consolas" pitchFamily="34" charset="0"/>
                <a:ea typeface="Consolas" pitchFamily="34" charset="-122"/>
                <a:cs typeface="Consolas" pitchFamily="34" charset="-120"/>
              </a:rPr>
              <a:t>e.employee_id</a:t>
            </a:r>
            <a:r>
              <a:rPr lang="en-US" sz="1350" dirty="0">
                <a:solidFill>
                  <a:srgbClr val="272525"/>
                </a:solidFill>
                <a:latin typeface="Consolas" pitchFamily="34" charset="0"/>
                <a:ea typeface="Consolas" pitchFamily="34" charset="-122"/>
                <a:cs typeface="Consolas" pitchFamily="34" charset="-120"/>
              </a:rPr>
              <a:t>,    e.name,    </a:t>
            </a:r>
            <a:r>
              <a:rPr lang="en-US" sz="1350" dirty="0" err="1">
                <a:solidFill>
                  <a:srgbClr val="272525"/>
                </a:solidFill>
                <a:latin typeface="Consolas" pitchFamily="34" charset="0"/>
                <a:ea typeface="Consolas" pitchFamily="34" charset="-122"/>
                <a:cs typeface="Consolas" pitchFamily="34" charset="-120"/>
              </a:rPr>
              <a:t>al.claimed_location</a:t>
            </a:r>
            <a:r>
              <a:rPr lang="en-US" sz="1350" dirty="0">
                <a:solidFill>
                  <a:srgbClr val="272525"/>
                </a:solidFill>
                <a:latin typeface="Consolas" pitchFamily="34" charset="0"/>
                <a:ea typeface="Consolas" pitchFamily="34" charset="-122"/>
                <a:cs typeface="Consolas" pitchFamily="34" charset="-120"/>
              </a:rPr>
              <a:t>,    </a:t>
            </a:r>
            <a:r>
              <a:rPr lang="en-US" sz="1350" dirty="0" err="1">
                <a:solidFill>
                  <a:srgbClr val="272525"/>
                </a:solidFill>
                <a:latin typeface="Consolas" pitchFamily="34" charset="0"/>
                <a:ea typeface="Consolas" pitchFamily="34" charset="-122"/>
                <a:cs typeface="Consolas" pitchFamily="34" charset="-120"/>
              </a:rPr>
              <a:t>al.actual_room</a:t>
            </a:r>
            <a:r>
              <a:rPr lang="en-US" sz="1350" dirty="0">
                <a:solidFill>
                  <a:srgbClr val="272525"/>
                </a:solidFill>
                <a:latin typeface="Consolas" pitchFamily="34" charset="0"/>
                <a:ea typeface="Consolas" pitchFamily="34" charset="-122"/>
                <a:cs typeface="Consolas" pitchFamily="34" charset="-120"/>
              </a:rPr>
              <a:t>,    </a:t>
            </a:r>
            <a:r>
              <a:rPr lang="en-US" sz="1350" dirty="0" err="1">
                <a:solidFill>
                  <a:srgbClr val="272525"/>
                </a:solidFill>
                <a:latin typeface="Consolas" pitchFamily="34" charset="0"/>
                <a:ea typeface="Consolas" pitchFamily="34" charset="-122"/>
                <a:cs typeface="Consolas" pitchFamily="34" charset="-120"/>
              </a:rPr>
              <a:t>al.claim_timefrom</a:t>
            </a:r>
            <a:r>
              <a:rPr lang="en-US" sz="1350" dirty="0">
                <a:solidFill>
                  <a:srgbClr val="272525"/>
                </a:solidFill>
                <a:latin typeface="Consolas" pitchFamily="34" charset="0"/>
                <a:ea typeface="Consolas" pitchFamily="34" charset="-122"/>
                <a:cs typeface="Consolas" pitchFamily="34" charset="-120"/>
              </a:rPr>
              <a:t> </a:t>
            </a:r>
            <a:r>
              <a:rPr lang="en-US" sz="1350" dirty="0" err="1">
                <a:solidFill>
                  <a:srgbClr val="272525"/>
                </a:solidFill>
                <a:latin typeface="Consolas" pitchFamily="34" charset="0"/>
                <a:ea typeface="Consolas" pitchFamily="34" charset="-122"/>
                <a:cs typeface="Consolas" pitchFamily="34" charset="-120"/>
              </a:rPr>
              <a:t>actual_location</a:t>
            </a:r>
            <a:r>
              <a:rPr lang="en-US" sz="1350" dirty="0">
                <a:solidFill>
                  <a:srgbClr val="272525"/>
                </a:solidFill>
                <a:latin typeface="Consolas" pitchFamily="34" charset="0"/>
                <a:ea typeface="Consolas" pitchFamily="34" charset="-122"/>
                <a:cs typeface="Consolas" pitchFamily="34" charset="-120"/>
              </a:rPr>
              <a:t> </a:t>
            </a:r>
            <a:r>
              <a:rPr lang="en-US" sz="1350" dirty="0" err="1">
                <a:solidFill>
                  <a:srgbClr val="272525"/>
                </a:solidFill>
                <a:latin typeface="Consolas" pitchFamily="34" charset="0"/>
                <a:ea typeface="Consolas" pitchFamily="34" charset="-122"/>
                <a:cs typeface="Consolas" pitchFamily="34" charset="-120"/>
              </a:rPr>
              <a:t>aljoin</a:t>
            </a:r>
            <a:r>
              <a:rPr lang="en-US" sz="1350" dirty="0">
                <a:solidFill>
                  <a:srgbClr val="272525"/>
                </a:solidFill>
                <a:latin typeface="Consolas" pitchFamily="34" charset="0"/>
                <a:ea typeface="Consolas" pitchFamily="34" charset="-122"/>
                <a:cs typeface="Consolas" pitchFamily="34" charset="-120"/>
              </a:rPr>
              <a:t> employees e	on </a:t>
            </a:r>
            <a:r>
              <a:rPr lang="en-US" sz="1350" dirty="0" err="1">
                <a:solidFill>
                  <a:srgbClr val="272525"/>
                </a:solidFill>
                <a:latin typeface="Consolas" pitchFamily="34" charset="0"/>
                <a:ea typeface="Consolas" pitchFamily="34" charset="-122"/>
                <a:cs typeface="Consolas" pitchFamily="34" charset="-120"/>
              </a:rPr>
              <a:t>e.employee_id</a:t>
            </a:r>
            <a:r>
              <a:rPr lang="en-US" sz="1350" dirty="0">
                <a:solidFill>
                  <a:srgbClr val="272525"/>
                </a:solidFill>
                <a:latin typeface="Consolas" pitchFamily="34" charset="0"/>
                <a:ea typeface="Consolas" pitchFamily="34" charset="-122"/>
                <a:cs typeface="Consolas" pitchFamily="34" charset="-120"/>
              </a:rPr>
              <a:t> = </a:t>
            </a:r>
            <a:r>
              <a:rPr lang="en-US" sz="1350" dirty="0" err="1">
                <a:solidFill>
                  <a:srgbClr val="272525"/>
                </a:solidFill>
                <a:latin typeface="Consolas" pitchFamily="34" charset="0"/>
                <a:ea typeface="Consolas" pitchFamily="34" charset="-122"/>
                <a:cs typeface="Consolas" pitchFamily="34" charset="-120"/>
              </a:rPr>
              <a:t>al.employee_idorder</a:t>
            </a:r>
            <a:r>
              <a:rPr lang="en-US" sz="1350" dirty="0">
                <a:solidFill>
                  <a:srgbClr val="272525"/>
                </a:solidFill>
                <a:latin typeface="Consolas" pitchFamily="34" charset="0"/>
                <a:ea typeface="Consolas" pitchFamily="34" charset="-122"/>
                <a:cs typeface="Consolas" pitchFamily="34" charset="-120"/>
              </a:rPr>
              <a:t> by </a:t>
            </a:r>
            <a:r>
              <a:rPr lang="en-US" sz="1350" dirty="0" err="1">
                <a:solidFill>
                  <a:srgbClr val="272525"/>
                </a:solidFill>
                <a:latin typeface="Consolas" pitchFamily="34" charset="0"/>
                <a:ea typeface="Consolas" pitchFamily="34" charset="-122"/>
                <a:cs typeface="Consolas" pitchFamily="34" charset="-120"/>
              </a:rPr>
              <a:t>al.alibi_id</a:t>
            </a:r>
            <a:endParaRPr lang="en-US" sz="1350" dirty="0"/>
          </a:p>
        </p:txBody>
      </p:sp>
      <p:sp>
        <p:nvSpPr>
          <p:cNvPr id="8" name="Text 5"/>
          <p:cNvSpPr/>
          <p:nvPr/>
        </p:nvSpPr>
        <p:spPr>
          <a:xfrm>
            <a:off x="600313" y="6333530"/>
            <a:ext cx="6607612" cy="566023"/>
          </a:xfrm>
          <a:prstGeom prst="rect">
            <a:avLst/>
          </a:prstGeom>
          <a:noFill/>
          <a:ln/>
        </p:spPr>
        <p:txBody>
          <a:bodyPr wrap="none" lIns="0" tIns="0" rIns="0" bIns="0" rtlCol="0" anchor="t"/>
          <a:lstStyle/>
          <a:p>
            <a:pPr marL="0" indent="0" algn="ctr">
              <a:lnSpc>
                <a:spcPts val="4450"/>
              </a:lnSpc>
              <a:buNone/>
            </a:pPr>
            <a:r>
              <a:rPr lang="en-US" sz="4450" b="1" dirty="0">
                <a:solidFill>
                  <a:srgbClr val="272525"/>
                </a:solidFill>
                <a:latin typeface="Inter Bold" pitchFamily="34" charset="0"/>
                <a:ea typeface="Inter Bold" pitchFamily="34" charset="-122"/>
                <a:cs typeface="Inter Bold" pitchFamily="34" charset="-120"/>
              </a:rPr>
              <a:t>1</a:t>
            </a:r>
            <a:endParaRPr lang="en-US" sz="4450" dirty="0"/>
          </a:p>
        </p:txBody>
      </p:sp>
      <p:sp>
        <p:nvSpPr>
          <p:cNvPr id="9" name="Text 6"/>
          <p:cNvSpPr/>
          <p:nvPr/>
        </p:nvSpPr>
        <p:spPr>
          <a:xfrm>
            <a:off x="2831902" y="7113865"/>
            <a:ext cx="2144316" cy="268010"/>
          </a:xfrm>
          <a:prstGeom prst="rect">
            <a:avLst/>
          </a:prstGeom>
          <a:noFill/>
          <a:ln/>
        </p:spPr>
        <p:txBody>
          <a:bodyPr wrap="none" lIns="0" tIns="0" rIns="0" bIns="0" rtlCol="0" anchor="t"/>
          <a:lstStyle/>
          <a:p>
            <a:pPr marL="0" indent="0" algn="ctr">
              <a:lnSpc>
                <a:spcPts val="2100"/>
              </a:lnSpc>
              <a:buNone/>
            </a:pPr>
            <a:r>
              <a:rPr lang="en-US" sz="1650" b="1" dirty="0">
                <a:solidFill>
                  <a:srgbClr val="272525"/>
                </a:solidFill>
                <a:latin typeface="Inter Bold" pitchFamily="34" charset="0"/>
                <a:ea typeface="Inter Bold" pitchFamily="34" charset="-122"/>
                <a:cs typeface="Inter Bold" pitchFamily="34" charset="-120"/>
              </a:rPr>
              <a:t>False Alibi Detected</a:t>
            </a:r>
            <a:endParaRPr lang="en-US" sz="1650" dirty="0"/>
          </a:p>
        </p:txBody>
      </p:sp>
      <p:sp>
        <p:nvSpPr>
          <p:cNvPr id="10" name="Text 7"/>
          <p:cNvSpPr/>
          <p:nvPr/>
        </p:nvSpPr>
        <p:spPr>
          <a:xfrm>
            <a:off x="600313" y="7484745"/>
            <a:ext cx="6607612" cy="274439"/>
          </a:xfrm>
          <a:prstGeom prst="rect">
            <a:avLst/>
          </a:prstGeom>
          <a:noFill/>
          <a:ln/>
        </p:spPr>
        <p:txBody>
          <a:bodyPr wrap="none" lIns="0" tIns="0" rIns="0" bIns="0" rtlCol="0" anchor="t"/>
          <a:lstStyle/>
          <a:p>
            <a:pPr marL="0" indent="0" algn="ctr">
              <a:lnSpc>
                <a:spcPts val="2150"/>
              </a:lnSpc>
              <a:buNone/>
            </a:pPr>
            <a:r>
              <a:rPr lang="en-US" sz="1350" dirty="0">
                <a:solidFill>
                  <a:srgbClr val="272525"/>
                </a:solidFill>
                <a:latin typeface="Inter" pitchFamily="34" charset="0"/>
                <a:ea typeface="Inter" pitchFamily="34" charset="-122"/>
                <a:cs typeface="Inter" pitchFamily="34" charset="-120"/>
              </a:rPr>
              <a:t>Only one employee's alibi contradicts the keycard data</a:t>
            </a:r>
            <a:endParaRPr lang="en-US" sz="1350" dirty="0"/>
          </a:p>
        </p:txBody>
      </p:sp>
      <p:sp>
        <p:nvSpPr>
          <p:cNvPr id="11" name="Text 8"/>
          <p:cNvSpPr/>
          <p:nvPr/>
        </p:nvSpPr>
        <p:spPr>
          <a:xfrm>
            <a:off x="7422356" y="6333530"/>
            <a:ext cx="6607731" cy="566023"/>
          </a:xfrm>
          <a:prstGeom prst="rect">
            <a:avLst/>
          </a:prstGeom>
          <a:noFill/>
          <a:ln/>
        </p:spPr>
        <p:txBody>
          <a:bodyPr wrap="none" lIns="0" tIns="0" rIns="0" bIns="0" rtlCol="0" anchor="t"/>
          <a:lstStyle/>
          <a:p>
            <a:pPr marL="0" indent="0" algn="ctr">
              <a:lnSpc>
                <a:spcPts val="4450"/>
              </a:lnSpc>
              <a:buNone/>
            </a:pPr>
            <a:r>
              <a:rPr lang="en-US" sz="4450" b="1" dirty="0">
                <a:solidFill>
                  <a:srgbClr val="272525"/>
                </a:solidFill>
                <a:latin typeface="Inter Bold" pitchFamily="34" charset="0"/>
                <a:ea typeface="Inter Bold" pitchFamily="34" charset="-122"/>
                <a:cs typeface="Inter Bold" pitchFamily="34" charset="-120"/>
              </a:rPr>
              <a:t>100%</a:t>
            </a:r>
            <a:endParaRPr lang="en-US" sz="4450" dirty="0"/>
          </a:p>
        </p:txBody>
      </p:sp>
      <p:sp>
        <p:nvSpPr>
          <p:cNvPr id="12" name="Text 9"/>
          <p:cNvSpPr/>
          <p:nvPr/>
        </p:nvSpPr>
        <p:spPr>
          <a:xfrm>
            <a:off x="9654064" y="7113865"/>
            <a:ext cx="2144316" cy="268010"/>
          </a:xfrm>
          <a:prstGeom prst="rect">
            <a:avLst/>
          </a:prstGeom>
          <a:noFill/>
          <a:ln/>
        </p:spPr>
        <p:txBody>
          <a:bodyPr wrap="none" lIns="0" tIns="0" rIns="0" bIns="0" rtlCol="0" anchor="t"/>
          <a:lstStyle/>
          <a:p>
            <a:pPr marL="0" indent="0" algn="ctr">
              <a:lnSpc>
                <a:spcPts val="2100"/>
              </a:lnSpc>
              <a:buNone/>
            </a:pPr>
            <a:r>
              <a:rPr lang="en-US" sz="1650" b="1" dirty="0">
                <a:solidFill>
                  <a:srgbClr val="272525"/>
                </a:solidFill>
                <a:latin typeface="Inter Bold" pitchFamily="34" charset="0"/>
                <a:ea typeface="Inter Bold" pitchFamily="34" charset="-122"/>
                <a:cs typeface="Inter Bold" pitchFamily="34" charset="-120"/>
              </a:rPr>
              <a:t>Data Match</a:t>
            </a:r>
            <a:endParaRPr lang="en-US" sz="1650" dirty="0"/>
          </a:p>
        </p:txBody>
      </p:sp>
      <p:sp>
        <p:nvSpPr>
          <p:cNvPr id="13" name="Text 10"/>
          <p:cNvSpPr/>
          <p:nvPr/>
        </p:nvSpPr>
        <p:spPr>
          <a:xfrm>
            <a:off x="7422356" y="7484745"/>
            <a:ext cx="6607731" cy="274439"/>
          </a:xfrm>
          <a:prstGeom prst="rect">
            <a:avLst/>
          </a:prstGeom>
          <a:noFill/>
          <a:ln/>
        </p:spPr>
        <p:txBody>
          <a:bodyPr wrap="none" lIns="0" tIns="0" rIns="0" bIns="0" rtlCol="0" anchor="t"/>
          <a:lstStyle/>
          <a:p>
            <a:pPr marL="0" indent="0" algn="ctr">
              <a:lnSpc>
                <a:spcPts val="2150"/>
              </a:lnSpc>
              <a:buNone/>
            </a:pPr>
            <a:r>
              <a:rPr lang="en-US" sz="1350" dirty="0">
                <a:solidFill>
                  <a:srgbClr val="272525"/>
                </a:solidFill>
                <a:latin typeface="Inter" pitchFamily="34" charset="0"/>
                <a:ea typeface="Inter" pitchFamily="34" charset="-122"/>
                <a:cs typeface="Inter" pitchFamily="34" charset="-120"/>
              </a:rPr>
              <a:t>Keycard logs provide irrefutable proof of actual location</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7471" y="728662"/>
            <a:ext cx="7820620" cy="640556"/>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Step 4: Suspicious Call Activity</a:t>
            </a:r>
            <a:endParaRPr lang="en-US" sz="4000" dirty="0"/>
          </a:p>
        </p:txBody>
      </p:sp>
      <p:pic>
        <p:nvPicPr>
          <p:cNvPr id="3" name="Image 0" descr="preencoded.png"/>
          <p:cNvPicPr>
            <a:picLocks noChangeAspect="1"/>
          </p:cNvPicPr>
          <p:nvPr/>
        </p:nvPicPr>
        <p:blipFill>
          <a:blip r:embed="rId3"/>
          <a:stretch>
            <a:fillRect/>
          </a:stretch>
        </p:blipFill>
        <p:spPr>
          <a:xfrm>
            <a:off x="717471" y="1907262"/>
            <a:ext cx="5662851" cy="3185279"/>
          </a:xfrm>
          <a:prstGeom prst="rect">
            <a:avLst/>
          </a:prstGeom>
        </p:spPr>
      </p:pic>
      <p:sp>
        <p:nvSpPr>
          <p:cNvPr id="4" name="Text 1"/>
          <p:cNvSpPr/>
          <p:nvPr/>
        </p:nvSpPr>
        <p:spPr>
          <a:xfrm>
            <a:off x="6888004" y="1881545"/>
            <a:ext cx="2564963" cy="320278"/>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Call Record Analysis</a:t>
            </a:r>
            <a:endParaRPr lang="en-US" sz="2000" dirty="0"/>
          </a:p>
        </p:txBody>
      </p:sp>
      <p:sp>
        <p:nvSpPr>
          <p:cNvPr id="5" name="Text 2"/>
          <p:cNvSpPr/>
          <p:nvPr/>
        </p:nvSpPr>
        <p:spPr>
          <a:xfrm>
            <a:off x="6888004" y="2406729"/>
            <a:ext cx="7032427" cy="663654"/>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Querying the </a:t>
            </a:r>
            <a:r>
              <a:rPr lang="en-US" sz="1600" dirty="0">
                <a:solidFill>
                  <a:srgbClr val="272525"/>
                </a:solidFill>
                <a:highlight>
                  <a:srgbClr val="F2F2F2"/>
                </a:highlight>
                <a:latin typeface="Consolas" pitchFamily="34" charset="0"/>
                <a:ea typeface="Consolas" pitchFamily="34" charset="-122"/>
                <a:cs typeface="Consolas" pitchFamily="34" charset="-120"/>
              </a:rPr>
              <a:t>calls</a:t>
            </a:r>
            <a:r>
              <a:rPr lang="en-US" sz="1600" dirty="0">
                <a:solidFill>
                  <a:srgbClr val="272525"/>
                </a:solidFill>
                <a:latin typeface="Inter" pitchFamily="34" charset="0"/>
                <a:ea typeface="Inter" pitchFamily="34" charset="-122"/>
                <a:cs typeface="Inter" pitchFamily="34" charset="-120"/>
              </a:rPr>
              <a:t> table for activity between 20:45 and 21:00 reveals a brief, suspicious call placed just minutes before the murder.</a:t>
            </a:r>
            <a:endParaRPr lang="en-US" sz="1600" dirty="0"/>
          </a:p>
        </p:txBody>
      </p:sp>
      <p:sp>
        <p:nvSpPr>
          <p:cNvPr id="6" name="Shape 3"/>
          <p:cNvSpPr/>
          <p:nvPr/>
        </p:nvSpPr>
        <p:spPr>
          <a:xfrm>
            <a:off x="6888004" y="3301008"/>
            <a:ext cx="7032427" cy="2275523"/>
          </a:xfrm>
          <a:prstGeom prst="roundRect">
            <a:avLst>
              <a:gd name="adj" fmla="val 3784"/>
            </a:avLst>
          </a:prstGeom>
          <a:solidFill>
            <a:srgbClr val="F2F2F2"/>
          </a:solidFill>
          <a:ln/>
        </p:spPr>
      </p:sp>
      <p:sp>
        <p:nvSpPr>
          <p:cNvPr id="7" name="Shape 4"/>
          <p:cNvSpPr/>
          <p:nvPr/>
        </p:nvSpPr>
        <p:spPr>
          <a:xfrm>
            <a:off x="6877764" y="3301008"/>
            <a:ext cx="7052905" cy="2275523"/>
          </a:xfrm>
          <a:prstGeom prst="roundRect">
            <a:avLst>
              <a:gd name="adj" fmla="val 1351"/>
            </a:avLst>
          </a:prstGeom>
          <a:solidFill>
            <a:srgbClr val="F2F2F2"/>
          </a:solidFill>
          <a:ln/>
        </p:spPr>
      </p:sp>
      <p:sp>
        <p:nvSpPr>
          <p:cNvPr id="8" name="Text 5"/>
          <p:cNvSpPr/>
          <p:nvPr/>
        </p:nvSpPr>
        <p:spPr>
          <a:xfrm>
            <a:off x="7082671" y="3454717"/>
            <a:ext cx="6643092" cy="1968103"/>
          </a:xfrm>
          <a:prstGeom prst="rect">
            <a:avLst/>
          </a:prstGeom>
          <a:noFill/>
          <a:ln/>
        </p:spPr>
        <p:txBody>
          <a:bodyPr wrap="square" lIns="0" tIns="0" rIns="0" bIns="0" rtlCol="0" anchor="t"/>
          <a:lstStyle/>
          <a:p>
            <a:pPr>
              <a:lnSpc>
                <a:spcPts val="2550"/>
              </a:lnSpc>
            </a:pPr>
            <a:r>
              <a:rPr lang="en-US" sz="1400" dirty="0">
                <a:solidFill>
                  <a:srgbClr val="272525"/>
                </a:solidFill>
                <a:latin typeface="Consolas" pitchFamily="34" charset="0"/>
                <a:ea typeface="Consolas" pitchFamily="34" charset="-122"/>
                <a:cs typeface="Consolas" pitchFamily="34" charset="-120"/>
              </a:rPr>
              <a:t>select	</a:t>
            </a:r>
            <a:r>
              <a:rPr lang="en-US" sz="1400" dirty="0" err="1">
                <a:solidFill>
                  <a:srgbClr val="272525"/>
                </a:solidFill>
                <a:latin typeface="Consolas" pitchFamily="34" charset="0"/>
                <a:ea typeface="Consolas" pitchFamily="34" charset="-122"/>
                <a:cs typeface="Consolas" pitchFamily="34" charset="-120"/>
              </a:rPr>
              <a:t>c.call_id</a:t>
            </a:r>
            <a:r>
              <a:rPr lang="en-US" sz="1400" dirty="0">
                <a:solidFill>
                  <a:srgbClr val="272525"/>
                </a:solidFill>
                <a:latin typeface="Consolas" pitchFamily="34" charset="0"/>
                <a:ea typeface="Consolas" pitchFamily="34" charset="-122"/>
                <a:cs typeface="Consolas" pitchFamily="34" charset="-120"/>
              </a:rPr>
              <a:t>,    </a:t>
            </a:r>
            <a:r>
              <a:rPr lang="en-US" sz="1400" dirty="0" err="1">
                <a:solidFill>
                  <a:srgbClr val="272525"/>
                </a:solidFill>
                <a:latin typeface="Consolas" pitchFamily="34" charset="0"/>
                <a:ea typeface="Consolas" pitchFamily="34" charset="-122"/>
                <a:cs typeface="Consolas" pitchFamily="34" charset="-120"/>
              </a:rPr>
              <a:t>c.call_time</a:t>
            </a:r>
            <a:r>
              <a:rPr lang="en-US" sz="1400" dirty="0">
                <a:solidFill>
                  <a:srgbClr val="272525"/>
                </a:solidFill>
                <a:latin typeface="Consolas" pitchFamily="34" charset="0"/>
                <a:ea typeface="Consolas" pitchFamily="34" charset="-122"/>
                <a:cs typeface="Consolas" pitchFamily="34" charset="-120"/>
              </a:rPr>
              <a:t>,    </a:t>
            </a:r>
            <a:r>
              <a:rPr lang="en-US" sz="1400" dirty="0" err="1">
                <a:solidFill>
                  <a:srgbClr val="272525"/>
                </a:solidFill>
                <a:latin typeface="Consolas" pitchFamily="34" charset="0"/>
                <a:ea typeface="Consolas" pitchFamily="34" charset="-122"/>
                <a:cs typeface="Consolas" pitchFamily="34" charset="-120"/>
              </a:rPr>
              <a:t>c.duration_sec</a:t>
            </a:r>
            <a:r>
              <a:rPr lang="en-US" sz="1400" dirty="0">
                <a:solidFill>
                  <a:srgbClr val="272525"/>
                </a:solidFill>
                <a:latin typeface="Consolas" pitchFamily="34" charset="0"/>
                <a:ea typeface="Consolas" pitchFamily="34" charset="-122"/>
                <a:cs typeface="Consolas" pitchFamily="34" charset="-120"/>
              </a:rPr>
              <a:t>,    caller.name as </a:t>
            </a:r>
            <a:r>
              <a:rPr lang="en-US" sz="1400" dirty="0" err="1">
                <a:solidFill>
                  <a:srgbClr val="272525"/>
                </a:solidFill>
                <a:latin typeface="Consolas" pitchFamily="34" charset="0"/>
                <a:ea typeface="Consolas" pitchFamily="34" charset="-122"/>
                <a:cs typeface="Consolas" pitchFamily="34" charset="-120"/>
              </a:rPr>
              <a:t>caller_name</a:t>
            </a:r>
            <a:r>
              <a:rPr lang="en-US" sz="1400" dirty="0">
                <a:solidFill>
                  <a:srgbClr val="272525"/>
                </a:solidFill>
                <a:latin typeface="Consolas" pitchFamily="34" charset="0"/>
                <a:ea typeface="Consolas" pitchFamily="34" charset="-122"/>
                <a:cs typeface="Consolas" pitchFamily="34" charset="-120"/>
              </a:rPr>
              <a:t>,    receiver.name as </a:t>
            </a:r>
            <a:r>
              <a:rPr lang="en-US" sz="1400" dirty="0" err="1">
                <a:solidFill>
                  <a:srgbClr val="272525"/>
                </a:solidFill>
                <a:latin typeface="Consolas" pitchFamily="34" charset="0"/>
                <a:ea typeface="Consolas" pitchFamily="34" charset="-122"/>
                <a:cs typeface="Consolas" pitchFamily="34" charset="-120"/>
              </a:rPr>
              <a:t>receiver_namefrom</a:t>
            </a:r>
            <a:r>
              <a:rPr lang="en-US" sz="1400" dirty="0">
                <a:solidFill>
                  <a:srgbClr val="272525"/>
                </a:solidFill>
                <a:latin typeface="Consolas" pitchFamily="34" charset="0"/>
                <a:ea typeface="Consolas" pitchFamily="34" charset="-122"/>
                <a:cs typeface="Consolas" pitchFamily="34" charset="-120"/>
              </a:rPr>
              <a:t> calls </a:t>
            </a:r>
            <a:r>
              <a:rPr lang="en-US" sz="1400" dirty="0" err="1">
                <a:solidFill>
                  <a:srgbClr val="272525"/>
                </a:solidFill>
                <a:latin typeface="Consolas" pitchFamily="34" charset="0"/>
                <a:ea typeface="Consolas" pitchFamily="34" charset="-122"/>
                <a:cs typeface="Consolas" pitchFamily="34" charset="-120"/>
              </a:rPr>
              <a:t>cjoin</a:t>
            </a:r>
            <a:r>
              <a:rPr lang="en-US" sz="1400" dirty="0">
                <a:solidFill>
                  <a:srgbClr val="272525"/>
                </a:solidFill>
                <a:latin typeface="Consolas" pitchFamily="34" charset="0"/>
                <a:ea typeface="Consolas" pitchFamily="34" charset="-122"/>
                <a:cs typeface="Consolas" pitchFamily="34" charset="-120"/>
              </a:rPr>
              <a:t> employees caller on </a:t>
            </a:r>
            <a:r>
              <a:rPr lang="en-US" sz="1400" dirty="0" err="1">
                <a:solidFill>
                  <a:srgbClr val="272525"/>
                </a:solidFill>
                <a:latin typeface="Consolas" pitchFamily="34" charset="0"/>
                <a:ea typeface="Consolas" pitchFamily="34" charset="-122"/>
                <a:cs typeface="Consolas" pitchFamily="34" charset="-120"/>
              </a:rPr>
              <a:t>c.caller_id</a:t>
            </a:r>
            <a:r>
              <a:rPr lang="en-US" sz="1400" dirty="0">
                <a:solidFill>
                  <a:srgbClr val="272525"/>
                </a:solidFill>
                <a:latin typeface="Consolas" pitchFamily="34" charset="0"/>
                <a:ea typeface="Consolas" pitchFamily="34" charset="-122"/>
                <a:cs typeface="Consolas" pitchFamily="34" charset="-120"/>
              </a:rPr>
              <a:t> = </a:t>
            </a:r>
            <a:r>
              <a:rPr lang="en-US" sz="1400" dirty="0" err="1">
                <a:solidFill>
                  <a:srgbClr val="272525"/>
                </a:solidFill>
                <a:latin typeface="Consolas" pitchFamily="34" charset="0"/>
                <a:ea typeface="Consolas" pitchFamily="34" charset="-122"/>
                <a:cs typeface="Consolas" pitchFamily="34" charset="-120"/>
              </a:rPr>
              <a:t>caller.employee_idjoin</a:t>
            </a:r>
            <a:r>
              <a:rPr lang="en-US" sz="1400" dirty="0">
                <a:solidFill>
                  <a:srgbClr val="272525"/>
                </a:solidFill>
                <a:latin typeface="Consolas" pitchFamily="34" charset="0"/>
                <a:ea typeface="Consolas" pitchFamily="34" charset="-122"/>
                <a:cs typeface="Consolas" pitchFamily="34" charset="-120"/>
              </a:rPr>
              <a:t> employees receiver on </a:t>
            </a:r>
            <a:r>
              <a:rPr lang="en-US" sz="1400" dirty="0" err="1">
                <a:solidFill>
                  <a:srgbClr val="272525"/>
                </a:solidFill>
                <a:latin typeface="Consolas" pitchFamily="34" charset="0"/>
                <a:ea typeface="Consolas" pitchFamily="34" charset="-122"/>
                <a:cs typeface="Consolas" pitchFamily="34" charset="-120"/>
              </a:rPr>
              <a:t>c.receiver_id</a:t>
            </a:r>
            <a:r>
              <a:rPr lang="en-US" sz="1400" dirty="0">
                <a:solidFill>
                  <a:srgbClr val="272525"/>
                </a:solidFill>
                <a:latin typeface="Consolas" pitchFamily="34" charset="0"/>
                <a:ea typeface="Consolas" pitchFamily="34" charset="-122"/>
                <a:cs typeface="Consolas" pitchFamily="34" charset="-120"/>
              </a:rPr>
              <a:t> = </a:t>
            </a:r>
            <a:r>
              <a:rPr lang="en-US" sz="1400" dirty="0" err="1">
                <a:solidFill>
                  <a:srgbClr val="272525"/>
                </a:solidFill>
                <a:latin typeface="Consolas" pitchFamily="34" charset="0"/>
                <a:ea typeface="Consolas" pitchFamily="34" charset="-122"/>
                <a:cs typeface="Consolas" pitchFamily="34" charset="-120"/>
              </a:rPr>
              <a:t>receiver.employee_idwhere</a:t>
            </a:r>
            <a:r>
              <a:rPr lang="en-US" sz="1400" dirty="0">
                <a:solidFill>
                  <a:srgbClr val="272525"/>
                </a:solidFill>
                <a:latin typeface="Consolas" pitchFamily="34" charset="0"/>
                <a:ea typeface="Consolas" pitchFamily="34" charset="-122"/>
                <a:cs typeface="Consolas" pitchFamily="34" charset="-120"/>
              </a:rPr>
              <a:t> </a:t>
            </a:r>
            <a:r>
              <a:rPr lang="en-US" sz="1400" dirty="0" err="1">
                <a:solidFill>
                  <a:srgbClr val="272525"/>
                </a:solidFill>
                <a:latin typeface="Consolas" pitchFamily="34" charset="0"/>
                <a:ea typeface="Consolas" pitchFamily="34" charset="-122"/>
                <a:cs typeface="Consolas" pitchFamily="34" charset="-120"/>
              </a:rPr>
              <a:t>c.call_time</a:t>
            </a:r>
            <a:r>
              <a:rPr lang="en-US" sz="1400" dirty="0">
                <a:solidFill>
                  <a:srgbClr val="272525"/>
                </a:solidFill>
                <a:latin typeface="Consolas" pitchFamily="34" charset="0"/>
                <a:ea typeface="Consolas" pitchFamily="34" charset="-122"/>
                <a:cs typeface="Consolas" pitchFamily="34" charset="-120"/>
              </a:rPr>
              <a:t> between '2025-10-15 20:45' and '2025-10-15 21:00'order by </a:t>
            </a:r>
            <a:r>
              <a:rPr lang="en-US" sz="1400" dirty="0" err="1">
                <a:solidFill>
                  <a:srgbClr val="272525"/>
                </a:solidFill>
                <a:latin typeface="Consolas" pitchFamily="34" charset="0"/>
                <a:ea typeface="Consolas" pitchFamily="34" charset="-122"/>
                <a:cs typeface="Consolas" pitchFamily="34" charset="-120"/>
              </a:rPr>
              <a:t>c.call_time</a:t>
            </a:r>
            <a:endParaRPr lang="en-US" sz="1400" dirty="0"/>
          </a:p>
        </p:txBody>
      </p:sp>
      <p:sp>
        <p:nvSpPr>
          <p:cNvPr id="9" name="Text 6"/>
          <p:cNvSpPr/>
          <p:nvPr/>
        </p:nvSpPr>
        <p:spPr>
          <a:xfrm>
            <a:off x="6888004" y="5807154"/>
            <a:ext cx="2613898" cy="320278"/>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The Pattern Emerges</a:t>
            </a:r>
            <a:endParaRPr lang="en-US" sz="2000" dirty="0"/>
          </a:p>
        </p:txBody>
      </p:sp>
      <p:sp>
        <p:nvSpPr>
          <p:cNvPr id="10" name="Text 7"/>
          <p:cNvSpPr/>
          <p:nvPr/>
        </p:nvSpPr>
        <p:spPr>
          <a:xfrm>
            <a:off x="6888004" y="6332339"/>
            <a:ext cx="7032427" cy="984052"/>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 short call, placed in close proximity to the murder timeframe, aligns perfectly with our suspect's keycard entry and false alibi. All forensic evidence now points toward </a:t>
            </a:r>
            <a:r>
              <a:rPr lang="en-US" sz="1600" b="1" dirty="0">
                <a:solidFill>
                  <a:srgbClr val="272525"/>
                </a:solidFill>
                <a:latin typeface="Inter" pitchFamily="34" charset="0"/>
                <a:ea typeface="Inter" pitchFamily="34" charset="-122"/>
                <a:cs typeface="Inter" pitchFamily="34" charset="-120"/>
              </a:rPr>
              <a:t>one individual</a:t>
            </a:r>
            <a:r>
              <a:rPr lang="en-US" sz="1600" dirty="0">
                <a:solidFill>
                  <a:srgbClr val="272525"/>
                </a:solidFill>
                <a:latin typeface="Inter" pitchFamily="34" charset="0"/>
                <a:ea typeface="Inter" pitchFamily="34" charset="-122"/>
                <a:cs typeface="Inter" pitchFamily="34" charset="-120"/>
              </a:rPr>
              <a:t>.</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876</Words>
  <Application>Microsoft Office PowerPoint</Application>
  <PresentationFormat>Custom</PresentationFormat>
  <Paragraphs>81</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Inter</vt:lpstr>
      <vt:lpstr>Inter Light</vt:lpstr>
      <vt:lpstr>Consolas</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Surya prakash R</cp:lastModifiedBy>
  <cp:revision>2</cp:revision>
  <dcterms:created xsi:type="dcterms:W3CDTF">2025-11-28T06:08:47Z</dcterms:created>
  <dcterms:modified xsi:type="dcterms:W3CDTF">2025-11-28T07:20:57Z</dcterms:modified>
</cp:coreProperties>
</file>